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5.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1" r:id="rId5"/>
    <p:sldMasterId id="2147483725" r:id="rId6"/>
    <p:sldMasterId id="2147483743" r:id="rId7"/>
    <p:sldMasterId id="2147483756" r:id="rId8"/>
    <p:sldMasterId id="2147483775" r:id="rId9"/>
  </p:sldMasterIdLst>
  <p:notesMasterIdLst>
    <p:notesMasterId r:id="rId47"/>
  </p:notesMasterIdLst>
  <p:sldIdLst>
    <p:sldId id="273" r:id="rId10"/>
    <p:sldId id="295" r:id="rId11"/>
    <p:sldId id="294" r:id="rId12"/>
    <p:sldId id="318" r:id="rId13"/>
    <p:sldId id="266" r:id="rId14"/>
    <p:sldId id="320" r:id="rId15"/>
    <p:sldId id="321" r:id="rId16"/>
    <p:sldId id="332" r:id="rId17"/>
    <p:sldId id="335" r:id="rId18"/>
    <p:sldId id="337" r:id="rId19"/>
    <p:sldId id="319" r:id="rId20"/>
    <p:sldId id="322" r:id="rId21"/>
    <p:sldId id="336" r:id="rId22"/>
    <p:sldId id="324" r:id="rId23"/>
    <p:sldId id="304" r:id="rId24"/>
    <p:sldId id="325" r:id="rId25"/>
    <p:sldId id="303" r:id="rId26"/>
    <p:sldId id="311" r:id="rId27"/>
    <p:sldId id="312" r:id="rId28"/>
    <p:sldId id="298" r:id="rId29"/>
    <p:sldId id="331" r:id="rId30"/>
    <p:sldId id="292" r:id="rId31"/>
    <p:sldId id="291" r:id="rId32"/>
    <p:sldId id="300" r:id="rId33"/>
    <p:sldId id="296" r:id="rId34"/>
    <p:sldId id="297" r:id="rId35"/>
    <p:sldId id="317" r:id="rId36"/>
    <p:sldId id="333" r:id="rId37"/>
    <p:sldId id="334" r:id="rId38"/>
    <p:sldId id="293" r:id="rId39"/>
    <p:sldId id="257" r:id="rId40"/>
    <p:sldId id="323" r:id="rId41"/>
    <p:sldId id="262" r:id="rId42"/>
    <p:sldId id="265" r:id="rId43"/>
    <p:sldId id="271" r:id="rId44"/>
    <p:sldId id="272" r:id="rId45"/>
    <p:sldId id="267" r:id="rId46"/>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2D0677-6929-4A57-A30D-A11A3AF1BB6C}" v="6" dt="2020-04-06T23:29:22.5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38741" autoAdjust="0"/>
  </p:normalViewPr>
  <p:slideViewPr>
    <p:cSldViewPr snapToGrid="0">
      <p:cViewPr varScale="1">
        <p:scale>
          <a:sx n="21" d="100"/>
          <a:sy n="21" d="100"/>
        </p:scale>
        <p:origin x="2119" y="24"/>
      </p:cViewPr>
      <p:guideLst/>
    </p:cSldViewPr>
  </p:slideViewPr>
  <p:notesTextViewPr>
    <p:cViewPr>
      <p:scale>
        <a:sx n="1" d="1"/>
        <a:sy n="1" d="1"/>
      </p:scale>
      <p:origin x="0" y="0"/>
    </p:cViewPr>
  </p:notesTextViewPr>
  <p:sorterViewPr>
    <p:cViewPr>
      <p:scale>
        <a:sx n="100" d="100"/>
        <a:sy n="100" d="100"/>
      </p:scale>
      <p:origin x="0" y="-325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7F680E87-C502-4FB3-880E-4EE520CF2CA2}" type="datetimeFigureOut">
              <a:rPr lang="sv-SE" smtClean="0"/>
              <a:t>2021-03-17</a:t>
            </a:fld>
            <a:endParaRPr lang="sv-SE"/>
          </a:p>
        </p:txBody>
      </p:sp>
      <p:sp>
        <p:nvSpPr>
          <p:cNvPr id="4" name="Platshållare för bildobjekt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5742A5A2-AD65-4970-8EAD-F3ADB458CA69}" type="slidenum">
              <a:rPr lang="sv-SE" smtClean="0"/>
              <a:t>‹#›</a:t>
            </a:fld>
            <a:endParaRPr lang="sv-SE"/>
          </a:p>
        </p:txBody>
      </p:sp>
    </p:spTree>
    <p:extLst>
      <p:ext uri="{BB962C8B-B14F-4D97-AF65-F5344CB8AC3E}">
        <p14:creationId xmlns:p14="http://schemas.microsoft.com/office/powerpoint/2010/main" val="3527363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a:solidFill>
                  <a:schemeClr val="tx1"/>
                </a:solidFill>
                <a:effectLst/>
                <a:latin typeface="+mn-lt"/>
                <a:ea typeface="+mn-ea"/>
                <a:cs typeface="+mn-cs"/>
              </a:rPr>
              <a:t>Vad kan jag om det här?</a:t>
            </a:r>
          </a:p>
          <a:p>
            <a:r>
              <a:rPr lang="sv-SE" sz="1200" kern="1200">
                <a:solidFill>
                  <a:schemeClr val="tx1"/>
                </a:solidFill>
                <a:effectLst/>
                <a:latin typeface="+mn-lt"/>
                <a:ea typeface="+mn-ea"/>
                <a:cs typeface="+mn-cs"/>
              </a:rPr>
              <a:t> Vad tror jag att det här betyder?</a:t>
            </a:r>
          </a:p>
          <a:p>
            <a:r>
              <a:rPr lang="sv-SE" sz="1200" kern="1200">
                <a:solidFill>
                  <a:schemeClr val="tx1"/>
                </a:solidFill>
                <a:effectLst/>
                <a:latin typeface="+mn-lt"/>
                <a:ea typeface="+mn-ea"/>
                <a:cs typeface="+mn-cs"/>
              </a:rPr>
              <a:t> Vad kan jag relatera det här till?</a:t>
            </a:r>
          </a:p>
          <a:p>
            <a:r>
              <a:rPr lang="sv-SE" sz="1200" kern="1200">
                <a:solidFill>
                  <a:schemeClr val="tx1"/>
                </a:solidFill>
                <a:effectLst/>
                <a:latin typeface="+mn-lt"/>
                <a:ea typeface="+mn-ea"/>
                <a:cs typeface="+mn-cs"/>
              </a:rPr>
              <a:t> Hur hänger det här ihop?</a:t>
            </a:r>
          </a:p>
          <a:p>
            <a:r>
              <a:rPr lang="sv-SE" sz="1200" kern="1200">
                <a:solidFill>
                  <a:schemeClr val="tx1"/>
                </a:solidFill>
                <a:effectLst/>
                <a:latin typeface="+mn-lt"/>
                <a:ea typeface="+mn-ea"/>
                <a:cs typeface="+mn-cs"/>
              </a:rPr>
              <a:t> Vad är det som inte stämmer?</a:t>
            </a:r>
          </a:p>
          <a:p>
            <a:r>
              <a:rPr lang="sv-SE" sz="1200" kern="1200">
                <a:solidFill>
                  <a:schemeClr val="tx1"/>
                </a:solidFill>
                <a:effectLst/>
                <a:latin typeface="+mn-lt"/>
                <a:ea typeface="+mn-ea"/>
                <a:cs typeface="+mn-cs"/>
              </a:rPr>
              <a:t> Varför blir det en sådan här reaktion?</a:t>
            </a:r>
          </a:p>
          <a:p>
            <a:r>
              <a:rPr lang="sv-SE" sz="1200" kern="1200">
                <a:solidFill>
                  <a:schemeClr val="tx1"/>
                </a:solidFill>
                <a:effectLst/>
                <a:latin typeface="+mn-lt"/>
                <a:ea typeface="+mn-ea"/>
                <a:cs typeface="+mn-cs"/>
              </a:rPr>
              <a:t> Vad får det här för konsekvenser?</a:t>
            </a:r>
          </a:p>
          <a:p>
            <a:r>
              <a:rPr lang="sv-SE" sz="1200" kern="1200">
                <a:solidFill>
                  <a:schemeClr val="tx1"/>
                </a:solidFill>
                <a:effectLst/>
                <a:latin typeface="+mn-lt"/>
                <a:ea typeface="+mn-ea"/>
                <a:cs typeface="+mn-cs"/>
              </a:rPr>
              <a:t> </a:t>
            </a:r>
          </a:p>
          <a:p>
            <a:r>
              <a:rPr lang="sv-SE" sz="1200" kern="1200">
                <a:solidFill>
                  <a:schemeClr val="tx1"/>
                </a:solidFill>
                <a:effectLst/>
                <a:latin typeface="+mn-lt"/>
                <a:ea typeface="+mn-ea"/>
                <a:cs typeface="+mn-cs"/>
              </a:rPr>
              <a:t>För att tankar ska bli tydliga för dig själv och för att de ska stanna kvar. Är det bra att skriva ner</a:t>
            </a:r>
          </a:p>
          <a:p>
            <a:r>
              <a:rPr lang="sv-SE" sz="1200" kern="1200">
                <a:solidFill>
                  <a:schemeClr val="tx1"/>
                </a:solidFill>
                <a:effectLst/>
                <a:latin typeface="+mn-lt"/>
                <a:ea typeface="+mn-ea"/>
                <a:cs typeface="+mn-cs"/>
              </a:rPr>
              <a:t>dina tankar.  Det räknas inte at tänka dem, det blir inte samma sak.</a:t>
            </a:r>
          </a:p>
          <a:p>
            <a:endParaRPr lang="sv-SE"/>
          </a:p>
        </p:txBody>
      </p:sp>
      <p:sp>
        <p:nvSpPr>
          <p:cNvPr id="4" name="Platshållare för bildnummer 3"/>
          <p:cNvSpPr>
            <a:spLocks noGrp="1"/>
          </p:cNvSpPr>
          <p:nvPr>
            <p:ph type="sldNum" sz="quarter" idx="10"/>
          </p:nvPr>
        </p:nvSpPr>
        <p:spPr/>
        <p:txBody>
          <a:bodyPr/>
          <a:lstStyle/>
          <a:p>
            <a:fld id="{5742A5A2-AD65-4970-8EAD-F3ADB458CA69}" type="slidenum">
              <a:rPr lang="sv-SE" smtClean="0"/>
              <a:t>1</a:t>
            </a:fld>
            <a:endParaRPr lang="sv-SE"/>
          </a:p>
        </p:txBody>
      </p:sp>
    </p:spTree>
    <p:extLst>
      <p:ext uri="{BB962C8B-B14F-4D97-AF65-F5344CB8AC3E}">
        <p14:creationId xmlns:p14="http://schemas.microsoft.com/office/powerpoint/2010/main" val="3996945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21E07B-78B8-0A41-A6FD-B2454DDAA9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5763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Geografin</a:t>
            </a:r>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21E07B-78B8-0A41-A6FD-B2454DDAA9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8346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Exempel 1: Antar att du är 70</a:t>
            </a:r>
            <a:r>
              <a:rPr lang="sv-SE" baseline="0"/>
              <a:t> år och nu ska vi blicka tillbaka på din yrkeskarriär – Vad har du åstadkommit med under dina yrkesverksamma år? Vilket arbetsområde, utbildning etc.</a:t>
            </a:r>
            <a:endParaRPr lang="sv-SE"/>
          </a:p>
          <a:p>
            <a:endParaRPr lang="sv-SE"/>
          </a:p>
          <a:p>
            <a:r>
              <a:rPr lang="sv-SE"/>
              <a:t>Exempel</a:t>
            </a:r>
            <a:r>
              <a:rPr lang="sv-SE" baseline="0"/>
              <a:t> 2: The </a:t>
            </a:r>
            <a:r>
              <a:rPr lang="sv-SE" baseline="0" err="1"/>
              <a:t>path</a:t>
            </a:r>
            <a:r>
              <a:rPr lang="sv-SE" baseline="0"/>
              <a:t> frågor</a:t>
            </a:r>
          </a:p>
          <a:p>
            <a:r>
              <a:rPr lang="sv-SE" baseline="0"/>
              <a:t>1. DRÖMMEN - Tydliggör och ta tag i din dröm (Stjärnan)</a:t>
            </a:r>
          </a:p>
          <a:p>
            <a:r>
              <a:rPr lang="sv-SE" baseline="0"/>
              <a:t>Frågeställningar:</a:t>
            </a:r>
          </a:p>
          <a:p>
            <a:r>
              <a:rPr lang="sv-SE" baseline="0"/>
              <a:t>Vem vill du bli och vad vill du uppnå?</a:t>
            </a:r>
          </a:p>
          <a:p>
            <a:r>
              <a:rPr lang="sv-SE" baseline="0"/>
              <a:t>Vad är viktigt för dig?</a:t>
            </a:r>
          </a:p>
          <a:p>
            <a:r>
              <a:rPr lang="sv-SE" baseline="0"/>
              <a:t>Vilka är drivkrafterna?</a:t>
            </a:r>
          </a:p>
          <a:p>
            <a:r>
              <a:rPr lang="sv-SE" baseline="0"/>
              <a:t>Vilken betydelse har drömmen?</a:t>
            </a:r>
          </a:p>
          <a:p>
            <a:r>
              <a:rPr lang="sv-SE" baseline="0"/>
              <a:t>Är drömmen något att längta till och sträva efter?</a:t>
            </a:r>
          </a:p>
          <a:p>
            <a:r>
              <a:rPr lang="sv-SE" baseline="0"/>
              <a:t>Känns drömmen realistisk och möjlig? Berätta?</a:t>
            </a:r>
          </a:p>
          <a:p>
            <a:r>
              <a:rPr lang="sv-SE" baseline="0"/>
              <a:t>Är du nöjd med drömmen?</a:t>
            </a:r>
          </a:p>
          <a:p>
            <a:r>
              <a:rPr lang="sv-SE" baseline="0"/>
              <a:t>2. Känn på och upplev MÅLET: Fokusera på de kommande åren. Föreställ dig att du har arbetat dig framemot målet.</a:t>
            </a:r>
          </a:p>
          <a:p>
            <a:r>
              <a:rPr lang="sv-SE" baseline="0"/>
              <a:t>Beskriv förändringar som har skett.</a:t>
            </a:r>
          </a:p>
          <a:p>
            <a:r>
              <a:rPr lang="sv-SE" baseline="0"/>
              <a:t>Frågeställningar:</a:t>
            </a:r>
          </a:p>
          <a:p>
            <a:r>
              <a:rPr lang="sv-SE" baseline="0"/>
              <a:t>Vad har hänt?</a:t>
            </a:r>
          </a:p>
          <a:p>
            <a:r>
              <a:rPr lang="sv-SE" baseline="0"/>
              <a:t>Vad har du gjort?</a:t>
            </a:r>
          </a:p>
          <a:p>
            <a:r>
              <a:rPr lang="sv-SE" baseline="0"/>
              <a:t>Hur ser livet ut?</a:t>
            </a:r>
          </a:p>
          <a:p>
            <a:r>
              <a:rPr lang="sv-SE" baseline="0"/>
              <a:t>Hur känns det?</a:t>
            </a:r>
          </a:p>
          <a:p>
            <a:r>
              <a:rPr lang="sv-SE" baseline="0"/>
              <a:t>När är du vid målet (i tid)?</a:t>
            </a:r>
          </a:p>
          <a:p>
            <a:r>
              <a:rPr lang="sv-SE" baseline="0"/>
              <a:t>Formulera målet, tydliggör vad du vill uppnå innan du tar nästa steg (3)</a:t>
            </a:r>
          </a:p>
          <a:p>
            <a:r>
              <a:rPr lang="sv-SE" baseline="0"/>
              <a:t>3. Grunda dina tankar i NUET. Hämta de positiva krafter som finns i målet och drivkrafterna från det du vill förändra</a:t>
            </a:r>
          </a:p>
          <a:p>
            <a:r>
              <a:rPr lang="sv-SE" baseline="0"/>
              <a:t>(det du vill lämna).</a:t>
            </a:r>
          </a:p>
          <a:p>
            <a:r>
              <a:rPr lang="sv-SE" baseline="0"/>
              <a:t>Frågeställningar:</a:t>
            </a:r>
          </a:p>
          <a:p>
            <a:r>
              <a:rPr lang="sv-SE" baseline="0"/>
              <a:t>Var är du nu?</a:t>
            </a:r>
          </a:p>
          <a:p>
            <a:r>
              <a:rPr lang="sv-SE" baseline="0"/>
              <a:t>Hur känner du dig i dag?</a:t>
            </a:r>
          </a:p>
          <a:p>
            <a:r>
              <a:rPr lang="sv-SE" baseline="0"/>
              <a:t>Vad är det du vill lämna?</a:t>
            </a:r>
          </a:p>
          <a:p>
            <a:r>
              <a:rPr lang="sv-SE" baseline="0"/>
              <a:t>Beskriv skillnaden mellan nuläget och läget vid uppnått mål?</a:t>
            </a:r>
          </a:p>
          <a:p>
            <a:r>
              <a:rPr lang="sv-SE" baseline="0"/>
              <a:t>Beskriv din nuvarande känsla och upplevelse inför MÅLET?</a:t>
            </a:r>
          </a:p>
          <a:p>
            <a:r>
              <a:rPr lang="sv-SE" baseline="0"/>
              <a:t>4. Identifiera personer som ska engageras på resan mot målet. Undersök nätverk. Du är inte ensam.</a:t>
            </a:r>
          </a:p>
          <a:p>
            <a:r>
              <a:rPr lang="sv-SE" baseline="0"/>
              <a:t>Frågeställningar:</a:t>
            </a:r>
          </a:p>
          <a:p>
            <a:r>
              <a:rPr lang="sv-SE" baseline="0"/>
              <a:t>Vilka har de nödvändiga resurserna för att ta dig närmare målet?</a:t>
            </a:r>
          </a:p>
          <a:p>
            <a:r>
              <a:rPr lang="sv-SE" baseline="0"/>
              <a:t>Vilka personer behöver du stöd av?</a:t>
            </a:r>
          </a:p>
          <a:p>
            <a:r>
              <a:rPr lang="sv-SE" baseline="0"/>
              <a:t>Hur ska du få dem att stödja dig?</a:t>
            </a:r>
          </a:p>
          <a:p>
            <a:r>
              <a:rPr lang="sv-SE" baseline="0"/>
              <a:t>Stöd och resurser, tydliggör innan du tar nästa steg (5)</a:t>
            </a:r>
          </a:p>
          <a:p>
            <a:r>
              <a:rPr lang="sv-SE" baseline="0"/>
              <a:t>5. Identifiera vägar till att hitta och bygga styrkor.</a:t>
            </a:r>
          </a:p>
          <a:p>
            <a:r>
              <a:rPr lang="sv-SE" baseline="0"/>
              <a:t>Frågeställningar:</a:t>
            </a:r>
          </a:p>
          <a:p>
            <a:r>
              <a:rPr lang="sv-SE" baseline="0"/>
              <a:t>Vad behöver du för kunskap och stöd för att ta dig mot målet?</a:t>
            </a:r>
          </a:p>
          <a:p>
            <a:r>
              <a:rPr lang="sv-SE" baseline="0"/>
              <a:t>Vilka färdigheter och kunskaper måste du skaffa dig?</a:t>
            </a:r>
          </a:p>
          <a:p>
            <a:r>
              <a:rPr lang="sv-SE" baseline="0"/>
              <a:t>Vilka färdigheter och kunskaper har du som du kan använda dig av?</a:t>
            </a:r>
          </a:p>
          <a:p>
            <a:r>
              <a:rPr lang="sv-SE" baseline="0"/>
              <a:t>6. Dra upp riktlinjer mot målet. Kartläggning av handlingar mot målet. Action – Planering för närmaste 6 månaderna.</a:t>
            </a:r>
          </a:p>
          <a:p>
            <a:r>
              <a:rPr lang="sv-SE" baseline="0"/>
              <a:t>Frågeställningar:</a:t>
            </a:r>
          </a:p>
          <a:p>
            <a:r>
              <a:rPr lang="sv-SE" baseline="0"/>
              <a:t>Vilka steg/aktiviteter måste genomföras?</a:t>
            </a:r>
          </a:p>
          <a:p>
            <a:r>
              <a:rPr lang="sv-SE" baseline="0"/>
              <a:t>Vem ska göra de?</a:t>
            </a:r>
          </a:p>
          <a:p>
            <a:r>
              <a:rPr lang="sv-SE" baseline="0"/>
              <a:t>7. Planera kommande månadens arbete. Riktlinjer. Action – Vad behöver du åstadkomma närmaste 1-3 månaderna för att</a:t>
            </a:r>
          </a:p>
          <a:p>
            <a:r>
              <a:rPr lang="sv-SE" baseline="0"/>
              <a:t>komma närmare målet?</a:t>
            </a:r>
          </a:p>
          <a:p>
            <a:r>
              <a:rPr lang="sv-SE" baseline="0"/>
              <a:t>Frågeställningar:</a:t>
            </a:r>
          </a:p>
          <a:p>
            <a:r>
              <a:rPr lang="sv-SE" baseline="0"/>
              <a:t>Vad måste du göra?</a:t>
            </a:r>
          </a:p>
          <a:p>
            <a:r>
              <a:rPr lang="sv-SE" baseline="0"/>
              <a:t>Vilken dag?</a:t>
            </a:r>
          </a:p>
          <a:p>
            <a:r>
              <a:rPr lang="sv-SE" baseline="0"/>
              <a:t>Vem ska göra vad och när?</a:t>
            </a:r>
          </a:p>
          <a:p>
            <a:r>
              <a:rPr lang="sv-SE" baseline="0"/>
              <a:t>8. Engagera dig i det FÖRSTA STEGET. Gå från tanke till handling.</a:t>
            </a:r>
          </a:p>
          <a:p>
            <a:r>
              <a:rPr lang="sv-SE" baseline="0"/>
              <a:t>Frågeställningar:</a:t>
            </a:r>
          </a:p>
          <a:p>
            <a:r>
              <a:rPr lang="sv-SE" baseline="0"/>
              <a:t>Vilka är dina stöd i detta första steg?</a:t>
            </a:r>
          </a:p>
          <a:p>
            <a:r>
              <a:rPr lang="sv-SE" baseline="0"/>
              <a:t>Hur frågar du efter deras stöd?</a:t>
            </a:r>
          </a:p>
          <a:p>
            <a:r>
              <a:rPr lang="sv-SE" baseline="0"/>
              <a:t>Vilka är de största hindren?</a:t>
            </a:r>
          </a:p>
          <a:p>
            <a:r>
              <a:rPr lang="sv-SE" baseline="0"/>
              <a:t>Vad behöver du göra för att ta dig närmare målet?</a:t>
            </a:r>
          </a:p>
          <a:p>
            <a:endParaRPr lang="sv-SE" baseline="0"/>
          </a:p>
          <a:p>
            <a:endParaRPr lang="sv-SE"/>
          </a:p>
          <a:p>
            <a:r>
              <a:rPr lang="sv-SE"/>
              <a:t>Exempel 3: Utforska</a:t>
            </a:r>
            <a:r>
              <a:rPr lang="sv-SE" baseline="0"/>
              <a:t> kortsiktiga och långsiktiga mål? </a:t>
            </a:r>
            <a:endParaRPr lang="sv-SE"/>
          </a:p>
          <a:p>
            <a:r>
              <a:rPr lang="sv-SE"/>
              <a:t>1. Dröm</a:t>
            </a:r>
            <a:r>
              <a:rPr lang="sv-SE" baseline="0"/>
              <a:t> - </a:t>
            </a:r>
            <a:r>
              <a:rPr lang="sv-SE"/>
              <a:t>Vad vill du uppnå?</a:t>
            </a:r>
          </a:p>
          <a:p>
            <a:r>
              <a:rPr lang="sv-SE"/>
              <a:t>2. Ordna</a:t>
            </a:r>
            <a:r>
              <a:rPr lang="sv-SE" baseline="0"/>
              <a:t> - </a:t>
            </a:r>
            <a:r>
              <a:rPr lang="sv-SE"/>
              <a:t>Vilka mål vill du prioritera?</a:t>
            </a:r>
          </a:p>
          <a:p>
            <a:r>
              <a:rPr lang="sv-SE"/>
              <a:t>3. Rita</a:t>
            </a:r>
            <a:r>
              <a:rPr lang="sv-SE" baseline="0"/>
              <a:t> - </a:t>
            </a:r>
            <a:r>
              <a:rPr lang="sv-SE"/>
              <a:t>Koppla dina mål till ditt omedvetna</a:t>
            </a:r>
          </a:p>
          <a:p>
            <a:r>
              <a:rPr lang="sv-SE"/>
              <a:t>4. Varför</a:t>
            </a:r>
            <a:r>
              <a:rPr lang="sv-SE" baseline="0"/>
              <a:t> - </a:t>
            </a:r>
            <a:r>
              <a:rPr lang="sv-SE"/>
              <a:t>Identifiera dina känslomässiga drivkrafter eller värderingar. </a:t>
            </a:r>
          </a:p>
          <a:p>
            <a:r>
              <a:rPr lang="sv-SE"/>
              <a:t>5. När</a:t>
            </a:r>
            <a:r>
              <a:rPr lang="sv-SE" baseline="0"/>
              <a:t> - </a:t>
            </a:r>
            <a:r>
              <a:rPr lang="sv-SE"/>
              <a:t>Bestäm din tidslinje</a:t>
            </a:r>
          </a:p>
          <a:p>
            <a:r>
              <a:rPr lang="sv-SE"/>
              <a:t>6. Hur</a:t>
            </a:r>
            <a:r>
              <a:rPr lang="sv-SE" baseline="0"/>
              <a:t> - </a:t>
            </a:r>
            <a:r>
              <a:rPr lang="sv-SE"/>
              <a:t>Vad behöver du göra?</a:t>
            </a:r>
          </a:p>
          <a:p>
            <a:r>
              <a:rPr lang="sv-SE"/>
              <a:t>7. Vem</a:t>
            </a:r>
            <a:r>
              <a:rPr lang="sv-SE" baseline="0"/>
              <a:t> - </a:t>
            </a:r>
            <a:r>
              <a:rPr lang="sv-SE"/>
              <a:t>Välj personer eller organisationer som kan hjälpa dig</a:t>
            </a:r>
          </a:p>
          <a:p>
            <a:endParaRPr lang="sv-SE"/>
          </a:p>
          <a:p>
            <a:endParaRPr lang="sv-SE"/>
          </a:p>
          <a:p>
            <a:r>
              <a:rPr lang="sv-SE"/>
              <a:t>Exempel</a:t>
            </a:r>
            <a:r>
              <a:rPr lang="sv-SE" baseline="0"/>
              <a:t> 4 </a:t>
            </a:r>
            <a:r>
              <a:rPr lang="sv-SE"/>
              <a:t>:</a:t>
            </a:r>
            <a:r>
              <a:rPr lang="sv-SE" baseline="0"/>
              <a:t> </a:t>
            </a:r>
            <a:r>
              <a:rPr lang="sv-SE" err="1"/>
              <a:t>Timeline</a:t>
            </a:r>
            <a:r>
              <a:rPr lang="sv-SE"/>
              <a:t> – Handlingsplanen baklänges</a:t>
            </a:r>
          </a:p>
          <a:p>
            <a:endParaRPr lang="sv-SE"/>
          </a:p>
          <a:p>
            <a:r>
              <a:rPr lang="sv-SE"/>
              <a:t>1. Ta ett långsiktigt mål hos studenten.</a:t>
            </a:r>
          </a:p>
          <a:p>
            <a:r>
              <a:rPr lang="sv-SE"/>
              <a:t>2. Be studenten peka ut i vilken riktning som framtiden finns enligt honom/henne.</a:t>
            </a:r>
          </a:p>
          <a:p>
            <a:r>
              <a:rPr lang="sv-SE"/>
              <a:t>3. Gå till slutet av denna tidslinje med studenten och förena honom/henne med den</a:t>
            </a:r>
          </a:p>
          <a:p>
            <a:r>
              <a:rPr lang="sv-SE"/>
              <a:t>tidpunkten där då de har uppnått målet, kanske 2 eller 3 år fram i tiden.</a:t>
            </a:r>
          </a:p>
          <a:p>
            <a:r>
              <a:rPr lang="sv-SE"/>
              <a:t>4. Fråga: - Nu har du uppnått ditt mål. Vad gjorde du omedelbart innan det här för att</a:t>
            </a:r>
          </a:p>
          <a:p>
            <a:r>
              <a:rPr lang="sv-SE"/>
              <a:t>göra det möjligt?</a:t>
            </a:r>
          </a:p>
          <a:p>
            <a:r>
              <a:rPr lang="sv-SE"/>
              <a:t>5. När studenten svarar; få honom/henne att kliva bakåt i tiden – rent fysiskt – in i den</a:t>
            </a:r>
          </a:p>
          <a:p>
            <a:r>
              <a:rPr lang="sv-SE"/>
              <a:t>handlingen. Fråga; - Vad gör du nu? (Som om studenten är i framtiden nu och i den konkreta</a:t>
            </a:r>
          </a:p>
          <a:p>
            <a:r>
              <a:rPr lang="sv-SE"/>
              <a:t>situationen.)</a:t>
            </a:r>
          </a:p>
          <a:p>
            <a:r>
              <a:rPr lang="sv-SE"/>
              <a:t>6. Skriv ned vad studenten säger – kortfattat och med stora, tydliga bokstäver. Lägg ned</a:t>
            </a:r>
          </a:p>
          <a:p>
            <a:r>
              <a:rPr lang="sv-SE"/>
              <a:t>pappret på golvet.</a:t>
            </a:r>
          </a:p>
          <a:p>
            <a:r>
              <a:rPr lang="sv-SE"/>
              <a:t>7. Fråga igen; - Vad hände omedelbart innan det för att göra det möjligt?</a:t>
            </a:r>
          </a:p>
          <a:p>
            <a:r>
              <a:rPr lang="sv-SE"/>
              <a:t>8. Be studenten kliva bakåt i tiden till det ögonblicket och beskriva det.</a:t>
            </a:r>
          </a:p>
          <a:p>
            <a:r>
              <a:rPr lang="sv-SE"/>
              <a:t>9. Fortsätt på detta sätt tills du når nuet. Skriv ner alla steg på separata papper för varje</a:t>
            </a:r>
          </a:p>
          <a:p>
            <a:r>
              <a:rPr lang="sv-SE"/>
              <a:t>stopp och lägg lapparna på golvet längs tidslinjen.</a:t>
            </a:r>
          </a:p>
          <a:p>
            <a:r>
              <a:rPr lang="sv-SE"/>
              <a:t>10. Ta nu tillsammans med studenten ett steg åt sidan och granska linjen lite från sidan.</a:t>
            </a:r>
          </a:p>
          <a:p>
            <a:r>
              <a:rPr lang="sv-SE"/>
              <a:t>Finns det några ytterligare steg som behöver läggas till?</a:t>
            </a:r>
          </a:p>
          <a:p>
            <a:r>
              <a:rPr lang="sv-SE"/>
              <a:t>11. Lägg till datum för varje delmål.</a:t>
            </a:r>
          </a:p>
          <a:p>
            <a:r>
              <a:rPr lang="sv-SE"/>
              <a:t>12. Planera också in firande vid olika viktiga delmål längs handlingsplanens väg.</a:t>
            </a:r>
          </a:p>
          <a:p>
            <a:r>
              <a:rPr lang="sv-SE"/>
              <a:t>13. Be studenten stega upp tidslinjen från nutid till framtid och mentalt repetera stegen.</a:t>
            </a:r>
          </a:p>
          <a:p>
            <a:r>
              <a:rPr lang="sv-SE"/>
              <a:t>14. Avsluta med studenten framme vid målet och avnjut framgången där!</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21E07B-78B8-0A41-A6FD-B2454DDAA9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7594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Övning ”Långsiktigt mål”</a:t>
            </a:r>
          </a:p>
          <a:p>
            <a:endParaRPr lang="sv-SE"/>
          </a:p>
          <a:p>
            <a:pPr marL="171450" indent="-171450">
              <a:buFontTx/>
              <a:buChar char="-"/>
            </a:pPr>
            <a:r>
              <a:rPr lang="sv-SE"/>
              <a:t>Vi vrider fram klockan/tiden</a:t>
            </a:r>
            <a:r>
              <a:rPr lang="sv-SE" baseline="0"/>
              <a:t> 5 år.</a:t>
            </a:r>
          </a:p>
          <a:p>
            <a:pPr marL="171450" indent="-171450">
              <a:buFontTx/>
              <a:buChar char="-"/>
            </a:pPr>
            <a:endParaRPr lang="sv-SE" baseline="0"/>
          </a:p>
          <a:p>
            <a:pPr marL="171450" indent="-171450">
              <a:buFontTx/>
              <a:buChar char="-"/>
            </a:pPr>
            <a:r>
              <a:rPr lang="sv-SE" baseline="0"/>
              <a:t>Tänk dig att 5 år har gått sedan du var student.   </a:t>
            </a:r>
            <a:r>
              <a:rPr lang="sv-SE" baseline="0">
                <a:sym typeface="Wingdings" panose="05000000000000000000" pitchFamily="2" charset="2"/>
              </a:rPr>
              <a:t> Vad var det för år? Hur gammal har du hunnit bli? </a:t>
            </a:r>
          </a:p>
          <a:p>
            <a:pPr marL="171450" indent="-171450">
              <a:buFontTx/>
              <a:buChar char="-"/>
            </a:pPr>
            <a:r>
              <a:rPr lang="sv-SE" baseline="0">
                <a:sym typeface="Wingdings" panose="05000000000000000000" pitchFamily="2" charset="2"/>
              </a:rPr>
              <a:t>Vad har du utbildat dig till?   Hur använder du kunskapen du förvärvade dig?</a:t>
            </a:r>
          </a:p>
          <a:p>
            <a:pPr marL="171450" indent="-171450">
              <a:buFontTx/>
              <a:buChar char="-"/>
            </a:pPr>
            <a:r>
              <a:rPr lang="sv-SE" baseline="0">
                <a:sym typeface="Wingdings" panose="05000000000000000000" pitchFamily="2" charset="2"/>
              </a:rPr>
              <a:t>Vad kan du göra? Vilka möjligheter är öppna? </a:t>
            </a:r>
          </a:p>
          <a:p>
            <a:pPr marL="171450" indent="-171450">
              <a:buFontTx/>
              <a:buChar char="-"/>
            </a:pPr>
            <a:endParaRPr lang="sv-SE" baseline="0">
              <a:sym typeface="Wingdings" panose="05000000000000000000" pitchFamily="2" charset="2"/>
            </a:endParaRPr>
          </a:p>
          <a:p>
            <a:pPr marL="171450" indent="-171450">
              <a:buFontTx/>
              <a:buChar char="-"/>
            </a:pPr>
            <a:r>
              <a:rPr lang="sv-SE" baseline="0">
                <a:sym typeface="Wingdings" panose="05000000000000000000" pitchFamily="2" charset="2"/>
              </a:rPr>
              <a:t>Föreställ dig detta och ta dig sedan tillbaka till nuet. </a:t>
            </a:r>
          </a:p>
          <a:p>
            <a:pPr marL="171450" indent="-171450">
              <a:buFontTx/>
              <a:buChar char="-"/>
            </a:pPr>
            <a:endParaRPr lang="sv-SE" baseline="0">
              <a:sym typeface="Wingdings" panose="05000000000000000000" pitchFamily="2" charset="2"/>
            </a:endParaRPr>
          </a:p>
        </p:txBody>
      </p:sp>
      <p:sp>
        <p:nvSpPr>
          <p:cNvPr id="4" name="Platshållare för bildnummer 3"/>
          <p:cNvSpPr>
            <a:spLocks noGrp="1"/>
          </p:cNvSpPr>
          <p:nvPr>
            <p:ph type="sldNum" sz="quarter" idx="10"/>
          </p:nvPr>
        </p:nvSpPr>
        <p:spPr/>
        <p:txBody>
          <a:bodyPr/>
          <a:lstStyle/>
          <a:p>
            <a:fld id="{3221E07B-78B8-0A41-A6FD-B2454DDAA9FF}" type="slidenum">
              <a:rPr lang="en-US" smtClean="0"/>
              <a:t>16</a:t>
            </a:fld>
            <a:endParaRPr lang="en-US"/>
          </a:p>
        </p:txBody>
      </p:sp>
    </p:spTree>
    <p:extLst>
      <p:ext uri="{BB962C8B-B14F-4D97-AF65-F5344CB8AC3E}">
        <p14:creationId xmlns:p14="http://schemas.microsoft.com/office/powerpoint/2010/main" val="2873530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21E07B-78B8-0A41-A6FD-B2454DDAA9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0096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9138" y="922338"/>
            <a:ext cx="3321050" cy="2492375"/>
          </a:xfrm>
          <a:prstGeom prst="rect">
            <a:avLst/>
          </a:prstGeom>
          <a:noFill/>
          <a:ln w="12700">
            <a:solidFill>
              <a:prstClr val="black"/>
            </a:solidFill>
          </a:ln>
        </p:spPr>
      </p:sp>
      <p:sp>
        <p:nvSpPr>
          <p:cNvPr id="3" name="Notes Placeholder 2"/>
          <p:cNvSpPr>
            <a:spLocks noGrp="1"/>
          </p:cNvSpPr>
          <p:nvPr>
            <p:ph type="body" idx="1"/>
          </p:nvPr>
        </p:nvSpPr>
        <p:spPr>
          <a:xfrm>
            <a:off x="983944" y="3551425"/>
            <a:ext cx="7871554" cy="2905710"/>
          </a:xfrm>
          <a:prstGeom prst="rect">
            <a:avLst/>
          </a:prstGeom>
        </p:spPr>
        <p:txBody>
          <a:bodyPr/>
          <a:lstStyle/>
          <a:p>
            <a:pPr marL="0" indent="0">
              <a:buFont typeface="Arial" panose="020B0604020202020204" pitchFamily="34" charset="0"/>
              <a:buNone/>
            </a:pPr>
            <a:r>
              <a:rPr lang="sv-SE" altLang="sv-SE" sz="1200">
                <a:ea typeface="ＭＳ Ｐゴシック" pitchFamily="34" charset="-128"/>
              </a:rPr>
              <a:t>Generell examen (Fristående)</a:t>
            </a:r>
          </a:p>
          <a:p>
            <a:pPr marL="457200" indent="-457200">
              <a:buFont typeface="Arial" panose="020B0604020202020204" pitchFamily="34" charset="0"/>
              <a:buChar char="•"/>
            </a:pPr>
            <a:r>
              <a:rPr lang="sv-SE" altLang="sv-SE" sz="1200">
                <a:ea typeface="ＭＳ Ｐゴシック" pitchFamily="34" charset="-128"/>
              </a:rPr>
              <a:t>Prova på hur det är att studera </a:t>
            </a:r>
          </a:p>
          <a:p>
            <a:pPr marL="457200" indent="-457200">
              <a:buFont typeface="Arial" panose="020B0604020202020204" pitchFamily="34" charset="0"/>
              <a:buChar char="•"/>
            </a:pPr>
            <a:r>
              <a:rPr lang="sv-SE" altLang="sv-SE" sz="1200">
                <a:ea typeface="ＭＳ Ｐゴシック" pitchFamily="34" charset="-128"/>
              </a:rPr>
              <a:t>Valmöjligheter – låta egna intresset styra och själv kombinera</a:t>
            </a:r>
          </a:p>
          <a:p>
            <a:pPr marL="457200" indent="-457200">
              <a:buFont typeface="Arial" panose="020B0604020202020204" pitchFamily="34" charset="0"/>
              <a:buChar char="•"/>
            </a:pPr>
            <a:r>
              <a:rPr lang="sv-SE" altLang="sv-SE" sz="1200">
                <a:ea typeface="ＭＳ Ｐゴシック" pitchFamily="34" charset="-128"/>
              </a:rPr>
              <a:t>Unik utbildning – egen profil</a:t>
            </a:r>
          </a:p>
          <a:p>
            <a:pPr marL="457200" indent="-457200">
              <a:buFont typeface="Arial" panose="020B0604020202020204" pitchFamily="34" charset="0"/>
              <a:buChar char="•"/>
            </a:pPr>
            <a:r>
              <a:rPr lang="sv-SE" altLang="sv-SE" sz="1200">
                <a:ea typeface="ＭＳ Ｐゴシック" pitchFamily="34" charset="-128"/>
              </a:rPr>
              <a:t>Skaffar sig kompetens – ej yrke</a:t>
            </a:r>
          </a:p>
          <a:p>
            <a:pPr marL="457200" indent="-457200">
              <a:buFont typeface="Arial" panose="020B0604020202020204" pitchFamily="34" charset="0"/>
              <a:buChar char="•"/>
            </a:pPr>
            <a:r>
              <a:rPr lang="sv-SE" altLang="sv-SE" sz="1200">
                <a:ea typeface="ＭＳ Ｐゴシック" pitchFamily="34" charset="-128"/>
              </a:rPr>
              <a:t>Bred examen – bred arbetsmarknad</a:t>
            </a:r>
          </a:p>
          <a:p>
            <a:endParaRPr lang="sv-SE"/>
          </a:p>
        </p:txBody>
      </p:sp>
    </p:spTree>
    <p:extLst>
      <p:ext uri="{BB962C8B-B14F-4D97-AF65-F5344CB8AC3E}">
        <p14:creationId xmlns:p14="http://schemas.microsoft.com/office/powerpoint/2010/main" val="2758819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7AEB6B-5E25-4ABC-B7F7-F49BD791AC9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r>
              <a:rPr lang="en-US" err="1"/>
              <a:t>Olika</a:t>
            </a:r>
            <a:r>
              <a:rPr lang="en-US"/>
              <a:t> </a:t>
            </a:r>
            <a:r>
              <a:rPr lang="en-US" err="1"/>
              <a:t>sätt</a:t>
            </a:r>
            <a:r>
              <a:rPr lang="en-US"/>
              <a:t> </a:t>
            </a:r>
            <a:r>
              <a:rPr lang="en-US" err="1"/>
              <a:t>att</a:t>
            </a:r>
            <a:r>
              <a:rPr lang="en-US"/>
              <a:t> </a:t>
            </a:r>
            <a:r>
              <a:rPr lang="en-US" err="1"/>
              <a:t>läsa</a:t>
            </a:r>
            <a:r>
              <a:rPr lang="en-US"/>
              <a:t>:</a:t>
            </a:r>
          </a:p>
          <a:p>
            <a:pPr eaLnBrk="1" hangingPunct="1"/>
            <a:endParaRPr lang="en-US"/>
          </a:p>
          <a:p>
            <a:pPr eaLnBrk="1" hangingPunct="1"/>
            <a:r>
              <a:rPr lang="en-US"/>
              <a:t>Program – </a:t>
            </a:r>
            <a:r>
              <a:rPr lang="en-US" err="1"/>
              <a:t>specifikt</a:t>
            </a:r>
            <a:r>
              <a:rPr lang="en-US"/>
              <a:t> </a:t>
            </a:r>
            <a:r>
              <a:rPr lang="en-US" err="1"/>
              <a:t>för</a:t>
            </a:r>
            <a:r>
              <a:rPr lang="en-US"/>
              <a:t> </a:t>
            </a:r>
            <a:r>
              <a:rPr lang="en-US" err="1"/>
              <a:t>att</a:t>
            </a:r>
            <a:r>
              <a:rPr lang="en-US"/>
              <a:t> </a:t>
            </a:r>
            <a:r>
              <a:rPr lang="en-US" err="1"/>
              <a:t>läsa</a:t>
            </a:r>
            <a:r>
              <a:rPr lang="en-US"/>
              <a:t> program </a:t>
            </a:r>
            <a:r>
              <a:rPr lang="en-US" err="1"/>
              <a:t>är</a:t>
            </a:r>
            <a:r>
              <a:rPr lang="en-US"/>
              <a:t> </a:t>
            </a:r>
            <a:r>
              <a:rPr lang="en-US" err="1"/>
              <a:t>att</a:t>
            </a:r>
            <a:r>
              <a:rPr lang="en-US"/>
              <a:t> man </a:t>
            </a:r>
            <a:r>
              <a:rPr lang="en-US" err="1"/>
              <a:t>söker</a:t>
            </a:r>
            <a:r>
              <a:rPr lang="en-US"/>
              <a:t> en </a:t>
            </a:r>
            <a:r>
              <a:rPr lang="en-US" err="1"/>
              <a:t>gång</a:t>
            </a:r>
            <a:r>
              <a:rPr lang="en-US"/>
              <a:t> till </a:t>
            </a:r>
            <a:r>
              <a:rPr lang="en-US" err="1"/>
              <a:t>ett</a:t>
            </a:r>
            <a:r>
              <a:rPr lang="en-US"/>
              <a:t> </a:t>
            </a:r>
            <a:r>
              <a:rPr lang="en-US" err="1"/>
              <a:t>färdigt</a:t>
            </a:r>
            <a:r>
              <a:rPr lang="en-US"/>
              <a:t> </a:t>
            </a:r>
            <a:r>
              <a:rPr lang="en-US" err="1"/>
              <a:t>paket</a:t>
            </a:r>
            <a:r>
              <a:rPr lang="en-US"/>
              <a:t>, </a:t>
            </a:r>
            <a:r>
              <a:rPr lang="en-US" err="1"/>
              <a:t>där</a:t>
            </a:r>
            <a:r>
              <a:rPr lang="en-US"/>
              <a:t> </a:t>
            </a:r>
            <a:r>
              <a:rPr lang="en-US" err="1"/>
              <a:t>lärosätet</a:t>
            </a:r>
            <a:r>
              <a:rPr lang="en-US"/>
              <a:t> </a:t>
            </a:r>
            <a:r>
              <a:rPr lang="en-US" err="1"/>
              <a:t>har</a:t>
            </a:r>
            <a:r>
              <a:rPr lang="en-US"/>
              <a:t> </a:t>
            </a:r>
            <a:r>
              <a:rPr lang="en-US" err="1"/>
              <a:t>valt</a:t>
            </a:r>
            <a:r>
              <a:rPr lang="en-US"/>
              <a:t> </a:t>
            </a:r>
            <a:r>
              <a:rPr lang="en-US" err="1"/>
              <a:t>vad</a:t>
            </a:r>
            <a:r>
              <a:rPr lang="en-US"/>
              <a:t> </a:t>
            </a:r>
            <a:r>
              <a:rPr lang="en-US" err="1"/>
              <a:t>som</a:t>
            </a:r>
            <a:r>
              <a:rPr lang="en-US"/>
              <a:t> </a:t>
            </a:r>
            <a:r>
              <a:rPr lang="en-US" err="1"/>
              <a:t>ska</a:t>
            </a:r>
            <a:r>
              <a:rPr lang="en-US"/>
              <a:t> </a:t>
            </a:r>
            <a:r>
              <a:rPr lang="en-US" err="1"/>
              <a:t>ingå</a:t>
            </a:r>
            <a:r>
              <a:rPr lang="en-US"/>
              <a:t>. En del program </a:t>
            </a:r>
            <a:r>
              <a:rPr lang="en-US" err="1"/>
              <a:t>leder</a:t>
            </a:r>
            <a:r>
              <a:rPr lang="en-US"/>
              <a:t> till en </a:t>
            </a:r>
            <a:r>
              <a:rPr lang="en-US" err="1"/>
              <a:t>yrkesxamen</a:t>
            </a:r>
            <a:r>
              <a:rPr lang="en-US"/>
              <a:t>, </a:t>
            </a:r>
            <a:r>
              <a:rPr lang="en-US" err="1"/>
              <a:t>tex</a:t>
            </a:r>
            <a:r>
              <a:rPr lang="en-US"/>
              <a:t> </a:t>
            </a:r>
            <a:r>
              <a:rPr lang="en-US" err="1"/>
              <a:t>tandläkare</a:t>
            </a:r>
            <a:r>
              <a:rPr lang="en-US"/>
              <a:t> </a:t>
            </a:r>
            <a:r>
              <a:rPr lang="en-US" err="1"/>
              <a:t>och</a:t>
            </a:r>
            <a:r>
              <a:rPr lang="en-US"/>
              <a:t> </a:t>
            </a:r>
            <a:r>
              <a:rPr lang="en-US" err="1"/>
              <a:t>logoped</a:t>
            </a:r>
            <a:r>
              <a:rPr lang="en-US"/>
              <a:t>, </a:t>
            </a:r>
            <a:r>
              <a:rPr lang="en-US" err="1"/>
              <a:t>andra</a:t>
            </a:r>
            <a:r>
              <a:rPr lang="en-US"/>
              <a:t> till en </a:t>
            </a:r>
            <a:r>
              <a:rPr lang="en-US" err="1"/>
              <a:t>sk</a:t>
            </a:r>
            <a:r>
              <a:rPr lang="en-US"/>
              <a:t> </a:t>
            </a:r>
            <a:r>
              <a:rPr lang="en-US" err="1"/>
              <a:t>generell</a:t>
            </a:r>
            <a:r>
              <a:rPr lang="en-US"/>
              <a:t> </a:t>
            </a:r>
            <a:r>
              <a:rPr lang="en-US" err="1"/>
              <a:t>examen</a:t>
            </a:r>
            <a:r>
              <a:rPr lang="en-US"/>
              <a:t>. </a:t>
            </a:r>
            <a:r>
              <a:rPr lang="en-US" err="1"/>
              <a:t>Innehållet</a:t>
            </a:r>
            <a:r>
              <a:rPr lang="en-US"/>
              <a:t> I en  </a:t>
            </a:r>
            <a:r>
              <a:rPr lang="en-US" err="1"/>
              <a:t>yrkesexamen</a:t>
            </a:r>
            <a:r>
              <a:rPr lang="en-US"/>
              <a:t> </a:t>
            </a:r>
            <a:r>
              <a:rPr lang="en-US" err="1"/>
              <a:t>kan</a:t>
            </a:r>
            <a:r>
              <a:rPr lang="en-US"/>
              <a:t> du </a:t>
            </a:r>
            <a:r>
              <a:rPr lang="en-US" err="1"/>
              <a:t>inte</a:t>
            </a:r>
            <a:r>
              <a:rPr lang="en-US"/>
              <a:t> </a:t>
            </a:r>
            <a:r>
              <a:rPr lang="en-US" err="1"/>
              <a:t>komma</a:t>
            </a:r>
            <a:r>
              <a:rPr lang="en-US"/>
              <a:t> </a:t>
            </a:r>
            <a:r>
              <a:rPr lang="en-US" err="1"/>
              <a:t>åt</a:t>
            </a:r>
            <a:r>
              <a:rPr lang="en-US"/>
              <a:t> </a:t>
            </a:r>
            <a:r>
              <a:rPr lang="en-US" err="1"/>
              <a:t>utan</a:t>
            </a:r>
            <a:r>
              <a:rPr lang="en-US"/>
              <a:t> </a:t>
            </a:r>
            <a:r>
              <a:rPr lang="en-US" err="1"/>
              <a:t>att</a:t>
            </a:r>
            <a:r>
              <a:rPr lang="en-US"/>
              <a:t> </a:t>
            </a:r>
            <a:r>
              <a:rPr lang="en-US" err="1"/>
              <a:t>läsa</a:t>
            </a:r>
            <a:r>
              <a:rPr lang="en-US"/>
              <a:t> </a:t>
            </a:r>
            <a:r>
              <a:rPr lang="en-US" err="1"/>
              <a:t>programmet</a:t>
            </a:r>
            <a:r>
              <a:rPr lang="en-US"/>
              <a:t>. </a:t>
            </a:r>
            <a:r>
              <a:rPr lang="en-US" err="1"/>
              <a:t>Generella</a:t>
            </a:r>
            <a:r>
              <a:rPr lang="en-US"/>
              <a:t> program </a:t>
            </a:r>
            <a:r>
              <a:rPr lang="en-US" err="1"/>
              <a:t>kan</a:t>
            </a:r>
            <a:r>
              <a:rPr lang="en-US"/>
              <a:t> </a:t>
            </a:r>
            <a:r>
              <a:rPr lang="en-US" err="1"/>
              <a:t>ibland</a:t>
            </a:r>
            <a:r>
              <a:rPr lang="en-US"/>
              <a:t> </a:t>
            </a:r>
            <a:r>
              <a:rPr lang="en-US" err="1"/>
              <a:t>bestå</a:t>
            </a:r>
            <a:r>
              <a:rPr lang="en-US"/>
              <a:t> </a:t>
            </a:r>
            <a:r>
              <a:rPr lang="en-US" err="1"/>
              <a:t>helt</a:t>
            </a:r>
            <a:r>
              <a:rPr lang="en-US"/>
              <a:t> </a:t>
            </a:r>
            <a:r>
              <a:rPr lang="en-US" err="1"/>
              <a:t>av</a:t>
            </a:r>
            <a:r>
              <a:rPr lang="en-US"/>
              <a:t> </a:t>
            </a:r>
            <a:r>
              <a:rPr lang="en-US" err="1"/>
              <a:t>kurser</a:t>
            </a:r>
            <a:r>
              <a:rPr lang="en-US"/>
              <a:t> </a:t>
            </a:r>
            <a:r>
              <a:rPr lang="en-US" err="1"/>
              <a:t>som</a:t>
            </a:r>
            <a:r>
              <a:rPr lang="en-US"/>
              <a:t> du </a:t>
            </a:r>
            <a:r>
              <a:rPr lang="en-US" err="1"/>
              <a:t>även</a:t>
            </a:r>
            <a:r>
              <a:rPr lang="en-US"/>
              <a:t> </a:t>
            </a:r>
            <a:r>
              <a:rPr lang="en-US" err="1"/>
              <a:t>kan</a:t>
            </a:r>
            <a:r>
              <a:rPr lang="en-US"/>
              <a:t> </a:t>
            </a:r>
            <a:r>
              <a:rPr lang="en-US" err="1"/>
              <a:t>läsa</a:t>
            </a:r>
            <a:r>
              <a:rPr lang="en-US"/>
              <a:t> </a:t>
            </a:r>
            <a:r>
              <a:rPr lang="en-US" err="1"/>
              <a:t>som</a:t>
            </a:r>
            <a:r>
              <a:rPr lang="en-US"/>
              <a:t> </a:t>
            </a:r>
            <a:r>
              <a:rPr lang="en-US" err="1"/>
              <a:t>fristående</a:t>
            </a:r>
            <a:r>
              <a:rPr lang="en-US"/>
              <a:t> </a:t>
            </a:r>
            <a:r>
              <a:rPr lang="en-US" err="1"/>
              <a:t>kurser</a:t>
            </a:r>
            <a:r>
              <a:rPr lang="en-US"/>
              <a:t>. Tex </a:t>
            </a:r>
            <a:r>
              <a:rPr lang="en-US" err="1"/>
              <a:t>ekonomie</a:t>
            </a:r>
            <a:r>
              <a:rPr lang="en-US"/>
              <a:t> </a:t>
            </a:r>
            <a:r>
              <a:rPr lang="en-US" err="1"/>
              <a:t>kandidat</a:t>
            </a:r>
            <a:r>
              <a:rPr lang="en-US"/>
              <a:t> </a:t>
            </a:r>
            <a:r>
              <a:rPr lang="en-US" err="1"/>
              <a:t>programmet</a:t>
            </a:r>
            <a:r>
              <a:rPr lang="en-US"/>
              <a:t> </a:t>
            </a:r>
            <a:r>
              <a:rPr lang="en-US" err="1"/>
              <a:t>i</a:t>
            </a:r>
            <a:r>
              <a:rPr lang="en-US"/>
              <a:t> Lund. </a:t>
            </a:r>
          </a:p>
          <a:p>
            <a:pPr eaLnBrk="1" hangingPunct="1"/>
            <a:endParaRPr lang="sv-SE"/>
          </a:p>
          <a:p>
            <a:r>
              <a:rPr lang="sv-SE"/>
              <a:t>Inom de allra flesta program finns valbara kurser inom programmet. Speciellt med examen via fristående kurser är att det är väldigt flexibelt. Men detta pass idag kommer att handla om hur du själv kan sätta ihop din egen examen.</a:t>
            </a:r>
          </a:p>
          <a:p>
            <a:pPr eaLnBrk="1" hangingPunct="1"/>
            <a:endParaRPr lang="en-US"/>
          </a:p>
          <a:p>
            <a:pPr eaLnBrk="1" hangingPunct="1"/>
            <a:endParaRPr lang="en-US"/>
          </a:p>
          <a:p>
            <a:pPr eaLnBrk="1" hangingPunct="1"/>
            <a:r>
              <a:rPr lang="en-US"/>
              <a:t>KANDIDAT</a:t>
            </a:r>
            <a:r>
              <a:rPr lang="en-US" baseline="0"/>
              <a:t> PSYKOLOGI VS PSYKOLOGPROGRAMME = TVÅ OLIKA PROGRAM. 1. bred </a:t>
            </a:r>
            <a:r>
              <a:rPr lang="en-US" baseline="0" err="1"/>
              <a:t>kompetens</a:t>
            </a:r>
            <a:r>
              <a:rPr lang="en-US" baseline="0"/>
              <a:t> vs </a:t>
            </a:r>
            <a:r>
              <a:rPr lang="en-US" baseline="0" err="1"/>
              <a:t>legitimerad</a:t>
            </a:r>
            <a:r>
              <a:rPr lang="en-US" baseline="0"/>
              <a:t> </a:t>
            </a:r>
            <a:r>
              <a:rPr lang="en-US" baseline="0" err="1"/>
              <a:t>psykolog</a:t>
            </a:r>
            <a:r>
              <a:rPr lang="en-US" baseline="0"/>
              <a:t> </a:t>
            </a:r>
            <a:endParaRPr lang="en-US"/>
          </a:p>
          <a:p>
            <a:pPr eaLnBrk="1" hangingPunct="1"/>
            <a:endParaRPr lang="en-US"/>
          </a:p>
          <a:p>
            <a:pPr eaLnBrk="1" hangingPunct="1"/>
            <a:r>
              <a:rPr lang="en-US" err="1"/>
              <a:t>Detta</a:t>
            </a:r>
            <a:r>
              <a:rPr lang="en-US"/>
              <a:t> </a:t>
            </a:r>
            <a:r>
              <a:rPr lang="en-US" err="1"/>
              <a:t>gäller</a:t>
            </a:r>
            <a:r>
              <a:rPr lang="en-US"/>
              <a:t> </a:t>
            </a:r>
            <a:r>
              <a:rPr lang="en-US" err="1"/>
              <a:t>alltså</a:t>
            </a:r>
            <a:r>
              <a:rPr lang="en-US"/>
              <a:t> </a:t>
            </a:r>
            <a:r>
              <a:rPr lang="en-US" err="1"/>
              <a:t>inte</a:t>
            </a:r>
            <a:r>
              <a:rPr lang="en-US"/>
              <a:t> </a:t>
            </a:r>
            <a:r>
              <a:rPr lang="en-US" err="1"/>
              <a:t>alla</a:t>
            </a:r>
            <a:r>
              <a:rPr lang="en-US"/>
              <a:t> </a:t>
            </a:r>
            <a:r>
              <a:rPr lang="en-US" err="1"/>
              <a:t>generella</a:t>
            </a:r>
            <a:r>
              <a:rPr lang="en-US"/>
              <a:t> program </a:t>
            </a:r>
            <a:r>
              <a:rPr lang="en-US" err="1"/>
              <a:t>utan</a:t>
            </a:r>
            <a:r>
              <a:rPr lang="en-US"/>
              <a:t> </a:t>
            </a:r>
            <a:r>
              <a:rPr lang="en-US" err="1"/>
              <a:t>vissa</a:t>
            </a:r>
            <a:r>
              <a:rPr lang="en-US"/>
              <a:t> </a:t>
            </a:r>
            <a:r>
              <a:rPr lang="en-US" err="1"/>
              <a:t>har</a:t>
            </a:r>
            <a:r>
              <a:rPr lang="en-US"/>
              <a:t> et</a:t>
            </a:r>
          </a:p>
          <a:p>
            <a:pPr eaLnBrk="1" hangingPunct="1"/>
            <a:r>
              <a:rPr lang="en-US" err="1"/>
              <a:t>Kurser</a:t>
            </a:r>
            <a:r>
              <a:rPr lang="en-US"/>
              <a:t> – </a:t>
            </a:r>
            <a:r>
              <a:rPr lang="en-US" err="1"/>
              <a:t>specifikt</a:t>
            </a:r>
            <a:r>
              <a:rPr lang="en-US"/>
              <a:t> </a:t>
            </a:r>
            <a:r>
              <a:rPr lang="en-US" err="1"/>
              <a:t>för</a:t>
            </a:r>
            <a:r>
              <a:rPr lang="en-US"/>
              <a:t> </a:t>
            </a:r>
            <a:r>
              <a:rPr lang="en-US" err="1"/>
              <a:t>dem</a:t>
            </a:r>
            <a:r>
              <a:rPr lang="en-US"/>
              <a:t> </a:t>
            </a:r>
            <a:r>
              <a:rPr lang="en-US" err="1"/>
              <a:t>som</a:t>
            </a:r>
            <a:r>
              <a:rPr lang="en-US"/>
              <a:t> </a:t>
            </a:r>
            <a:r>
              <a:rPr lang="en-US" err="1"/>
              <a:t>läser</a:t>
            </a:r>
            <a:r>
              <a:rPr lang="en-US"/>
              <a:t> </a:t>
            </a:r>
            <a:r>
              <a:rPr lang="en-US" err="1"/>
              <a:t>fristående</a:t>
            </a:r>
            <a:r>
              <a:rPr lang="en-US"/>
              <a:t> </a:t>
            </a:r>
            <a:r>
              <a:rPr lang="en-US" err="1"/>
              <a:t>kurser</a:t>
            </a:r>
            <a:r>
              <a:rPr lang="en-US"/>
              <a:t>, </a:t>
            </a:r>
            <a:r>
              <a:rPr lang="en-US" err="1"/>
              <a:t>söka</a:t>
            </a:r>
            <a:r>
              <a:rPr lang="en-US"/>
              <a:t> </a:t>
            </a:r>
            <a:r>
              <a:rPr lang="en-US" err="1"/>
              <a:t>varje</a:t>
            </a:r>
            <a:r>
              <a:rPr lang="en-US"/>
              <a:t> </a:t>
            </a:r>
            <a:r>
              <a:rPr lang="en-US" err="1"/>
              <a:t>termin</a:t>
            </a:r>
            <a:r>
              <a:rPr lang="en-US"/>
              <a:t>.</a:t>
            </a:r>
          </a:p>
          <a:p>
            <a:pPr eaLnBrk="1" hangingPunct="1"/>
            <a:endParaRPr lang="en-US"/>
          </a:p>
          <a:p>
            <a:pPr eaLnBrk="1" hangingPunct="1"/>
            <a:r>
              <a:rPr lang="en-US"/>
              <a:t>-----------</a:t>
            </a:r>
          </a:p>
          <a:p>
            <a:pPr eaLnBrk="0" hangingPunct="0">
              <a:spcBef>
                <a:spcPct val="50000"/>
              </a:spcBef>
            </a:pPr>
            <a:r>
              <a:rPr lang="sv-SE" sz="1600" b="1"/>
              <a:t>Specifikt för kurser							</a:t>
            </a:r>
          </a:p>
          <a:p>
            <a:pPr marL="171450" indent="-171450" eaLnBrk="0" hangingPunct="0">
              <a:spcBef>
                <a:spcPct val="50000"/>
              </a:spcBef>
              <a:buFontTx/>
              <a:buChar char="-"/>
            </a:pPr>
            <a:r>
              <a:rPr lang="sv-SE" sz="1200"/>
              <a:t>större frihet</a:t>
            </a:r>
            <a:br>
              <a:rPr lang="sv-SE" sz="1200"/>
            </a:br>
            <a:r>
              <a:rPr lang="sv-SE" sz="1200"/>
              <a:t>- skaffar sig kompetens – ej yrke</a:t>
            </a:r>
            <a:br>
              <a:rPr lang="sv-SE" sz="1200"/>
            </a:br>
            <a:r>
              <a:rPr lang="sv-SE" sz="1200"/>
              <a:t>- ökat ansvar</a:t>
            </a:r>
            <a:br>
              <a:rPr lang="sv-SE" sz="1200"/>
            </a:br>
            <a:r>
              <a:rPr lang="sv-SE" sz="1200"/>
              <a:t>- ansöker om en utbildningsplats efter varje avslutad kurs</a:t>
            </a:r>
            <a:br>
              <a:rPr lang="sv-SE" sz="1200"/>
            </a:br>
            <a:r>
              <a:rPr lang="sv-SE" sz="1200"/>
              <a:t>- Egen profil med möjlighet till en unik utbildning </a:t>
            </a:r>
            <a:br>
              <a:rPr lang="sv-SE" sz="1200"/>
            </a:br>
            <a:r>
              <a:rPr lang="sv-SE" sz="1200"/>
              <a:t>– Tänka strategiskt/taktiskt</a:t>
            </a:r>
            <a:br>
              <a:rPr lang="sv-SE" sz="1200"/>
            </a:br>
            <a:r>
              <a:rPr lang="sv-SE" sz="1200"/>
              <a:t>- bred examen – bred arbetsmarknad</a:t>
            </a:r>
          </a:p>
          <a:p>
            <a:pPr marL="171450" indent="-171450" eaLnBrk="0" hangingPunct="0">
              <a:spcBef>
                <a:spcPct val="50000"/>
              </a:spcBef>
              <a:buFontTx/>
              <a:buChar char="-"/>
            </a:pPr>
            <a:endParaRPr lang="sv-SE" sz="1200"/>
          </a:p>
          <a:p>
            <a:pPr eaLnBrk="0" hangingPunct="0">
              <a:spcBef>
                <a:spcPct val="50000"/>
              </a:spcBef>
            </a:pPr>
            <a:r>
              <a:rPr lang="sv-SE" sz="1600" b="1"/>
              <a:t>Specifikt för program</a:t>
            </a:r>
          </a:p>
          <a:p>
            <a:pPr eaLnBrk="0" hangingPunct="0">
              <a:spcBef>
                <a:spcPct val="50000"/>
              </a:spcBef>
            </a:pPr>
            <a:r>
              <a:rPr lang="sv-SE" sz="1200" b="1"/>
              <a:t>- </a:t>
            </a:r>
            <a:r>
              <a:rPr lang="sv-SE" sz="1200"/>
              <a:t>ett färdigt paket</a:t>
            </a:r>
            <a:br>
              <a:rPr lang="sv-SE" sz="1200"/>
            </a:br>
            <a:r>
              <a:rPr lang="sv-SE" sz="1200"/>
              <a:t>- du söker en gång</a:t>
            </a:r>
            <a:br>
              <a:rPr lang="sv-SE" sz="1200"/>
            </a:br>
            <a:r>
              <a:rPr lang="sv-SE" sz="1200"/>
              <a:t>- spetskompetens</a:t>
            </a:r>
            <a:br>
              <a:rPr lang="sv-SE" sz="1200"/>
            </a:br>
            <a:r>
              <a:rPr lang="sv-SE" sz="1200"/>
              <a:t>- enklare: utbytesstudier/praktik</a:t>
            </a:r>
          </a:p>
          <a:p>
            <a:pPr eaLnBrk="1" hangingPunct="1"/>
            <a:endParaRPr lang="en-US"/>
          </a:p>
        </p:txBody>
      </p:sp>
    </p:spTree>
    <p:extLst>
      <p:ext uri="{BB962C8B-B14F-4D97-AF65-F5344CB8AC3E}">
        <p14:creationId xmlns:p14="http://schemas.microsoft.com/office/powerpoint/2010/main" val="4226632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eaLnBrk="1" hangingPunct="1">
              <a:spcBef>
                <a:spcPct val="0"/>
              </a:spcBef>
            </a:pPr>
            <a:r>
              <a:rPr lang="sv-SE" sz="1200"/>
              <a:t>All högskoleutbildning bygger på kurser</a:t>
            </a:r>
          </a:p>
          <a:p>
            <a:pPr eaLnBrk="1" hangingPunct="1">
              <a:spcBef>
                <a:spcPct val="0"/>
              </a:spcBef>
            </a:pPr>
            <a:endParaRPr lang="sv-SE" sz="1200"/>
          </a:p>
          <a:p>
            <a:pPr eaLnBrk="1" hangingPunct="1">
              <a:spcBef>
                <a:spcPct val="0"/>
              </a:spcBef>
            </a:pPr>
            <a:r>
              <a:rPr lang="sv-SE" sz="1200"/>
              <a:t>Man läser oftast ett ämne, d v s en kurs i taget</a:t>
            </a:r>
            <a:br>
              <a:rPr lang="sv-SE" sz="1200"/>
            </a:br>
            <a:endParaRPr lang="sv-SE" sz="1200"/>
          </a:p>
          <a:p>
            <a:pPr eaLnBrk="1" hangingPunct="1">
              <a:spcBef>
                <a:spcPct val="0"/>
              </a:spcBef>
            </a:pPr>
            <a:r>
              <a:rPr lang="sv-SE" sz="1200"/>
              <a:t>Du kan läsa fristående kurser eller ett helt program</a:t>
            </a:r>
          </a:p>
          <a:p>
            <a:pPr eaLnBrk="1" hangingPunct="1">
              <a:spcBef>
                <a:spcPct val="0"/>
              </a:spcBef>
            </a:pPr>
            <a:endParaRPr lang="sv-SE" sz="1200"/>
          </a:p>
          <a:p>
            <a:pPr eaLnBrk="1" hangingPunct="1">
              <a:spcBef>
                <a:spcPct val="0"/>
              </a:spcBef>
            </a:pPr>
            <a:r>
              <a:rPr lang="sv-SE" sz="1200"/>
              <a:t>Ett program leder fram till en examen</a:t>
            </a:r>
          </a:p>
          <a:p>
            <a:endParaRPr lang="en-US"/>
          </a:p>
        </p:txBody>
      </p:sp>
      <p:sp>
        <p:nvSpPr>
          <p:cNvPr id="4" name="Slide Number Placeholder 3"/>
          <p:cNvSpPr>
            <a:spLocks noGrp="1"/>
          </p:cNvSpPr>
          <p:nvPr>
            <p:ph type="sldNum" sz="quarter" idx="10"/>
          </p:nvPr>
        </p:nvSpPr>
        <p:spPr/>
        <p:txBody>
          <a:bodyPr/>
          <a:lstStyle/>
          <a:p>
            <a:fld id="{3221E07B-78B8-0A41-A6FD-B2454DDAA9FF}" type="slidenum">
              <a:rPr lang="en-US" smtClean="0"/>
              <a:t>20</a:t>
            </a:fld>
            <a:endParaRPr lang="en-US"/>
          </a:p>
        </p:txBody>
      </p:sp>
    </p:spTree>
    <p:extLst>
      <p:ext uri="{BB962C8B-B14F-4D97-AF65-F5344CB8AC3E}">
        <p14:creationId xmlns:p14="http://schemas.microsoft.com/office/powerpoint/2010/main" val="2361802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21E07B-78B8-0A41-A6FD-B2454DDAA9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2148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a:solidFill>
                  <a:schemeClr val="tx1"/>
                </a:solidFill>
                <a:latin typeface="+mn-lt"/>
                <a:ea typeface="+mn-ea"/>
                <a:cs typeface="+mn-cs"/>
              </a:rPr>
              <a:t>För att kunna få en kandidatexamen ska du ha läst 180 högskolepoäng (</a:t>
            </a:r>
            <a:r>
              <a:rPr lang="sv-SE" sz="1200" b="0" i="0" u="none" strike="noStrike" kern="1200" baseline="0" err="1">
                <a:solidFill>
                  <a:schemeClr val="tx1"/>
                </a:solidFill>
                <a:latin typeface="+mn-lt"/>
                <a:ea typeface="+mn-ea"/>
                <a:cs typeface="+mn-cs"/>
              </a:rPr>
              <a:t>hp</a:t>
            </a:r>
            <a:r>
              <a:rPr lang="sv-SE" sz="1200" b="0" i="0" u="none" strike="noStrike" kern="1200" baseline="0">
                <a:solidFill>
                  <a:schemeClr val="tx1"/>
                </a:solidFill>
                <a:latin typeface="+mn-lt"/>
                <a:ea typeface="+mn-ea"/>
                <a:cs typeface="+mn-cs"/>
              </a:rPr>
              <a:t>), varav 90 </a:t>
            </a:r>
            <a:r>
              <a:rPr lang="sv-SE" sz="1200" b="0" i="0" u="none" strike="noStrike" kern="1200" baseline="0" err="1">
                <a:solidFill>
                  <a:schemeClr val="tx1"/>
                </a:solidFill>
                <a:latin typeface="+mn-lt"/>
                <a:ea typeface="+mn-ea"/>
                <a:cs typeface="+mn-cs"/>
              </a:rPr>
              <a:t>hp</a:t>
            </a:r>
            <a:r>
              <a:rPr lang="sv-SE" sz="1200" b="0" i="0" u="none" strike="noStrike" kern="1200" baseline="0">
                <a:solidFill>
                  <a:schemeClr val="tx1"/>
                </a:solidFill>
                <a:latin typeface="+mn-lt"/>
                <a:ea typeface="+mn-ea"/>
                <a:cs typeface="+mn-cs"/>
              </a:rPr>
              <a:t> är en fördjupning inom ett huvudområde. Utöver kurser i huvudområdet ska du ha läst ytterligare 90 </a:t>
            </a:r>
            <a:r>
              <a:rPr lang="sv-SE" sz="1200" b="0" i="0" u="none" strike="noStrike" kern="1200" baseline="0" err="1">
                <a:solidFill>
                  <a:schemeClr val="tx1"/>
                </a:solidFill>
                <a:latin typeface="+mn-lt"/>
                <a:ea typeface="+mn-ea"/>
                <a:cs typeface="+mn-cs"/>
              </a:rPr>
              <a:t>hp</a:t>
            </a:r>
            <a:r>
              <a:rPr lang="sv-SE" sz="1200" b="0" i="0" u="none" strike="noStrike" kern="1200" baseline="0">
                <a:solidFill>
                  <a:schemeClr val="tx1"/>
                </a:solidFill>
                <a:latin typeface="+mn-lt"/>
                <a:ea typeface="+mn-ea"/>
                <a:cs typeface="+mn-cs"/>
              </a:rPr>
              <a:t> i fristående kurser. </a:t>
            </a:r>
          </a:p>
          <a:p>
            <a:r>
              <a:rPr lang="sv-SE" sz="1200" b="0" i="0" u="none" strike="noStrike" kern="1200" baseline="0">
                <a:solidFill>
                  <a:schemeClr val="tx1"/>
                </a:solidFill>
                <a:latin typeface="+mn-lt"/>
                <a:ea typeface="+mn-ea"/>
                <a:cs typeface="+mn-cs"/>
              </a:rPr>
              <a:t>Du väljer själv vilka kurser som ska ingå i din utbildning och du kan göra dina val under utbildningens gång. </a:t>
            </a:r>
            <a:endParaRPr lang="sv-SE"/>
          </a:p>
        </p:txBody>
      </p:sp>
      <p:sp>
        <p:nvSpPr>
          <p:cNvPr id="4" name="Platshållare för bildnummer 3"/>
          <p:cNvSpPr>
            <a:spLocks noGrp="1"/>
          </p:cNvSpPr>
          <p:nvPr>
            <p:ph type="sldNum" sz="quarter" idx="10"/>
          </p:nvPr>
        </p:nvSpPr>
        <p:spPr/>
        <p:txBody>
          <a:bodyPr/>
          <a:lstStyle/>
          <a:p>
            <a:fld id="{5742A5A2-AD65-4970-8EAD-F3ADB458CA69}" type="slidenum">
              <a:rPr lang="sv-SE" smtClean="0"/>
              <a:t>22</a:t>
            </a:fld>
            <a:endParaRPr lang="sv-SE"/>
          </a:p>
        </p:txBody>
      </p:sp>
    </p:spTree>
    <p:extLst>
      <p:ext uri="{BB962C8B-B14F-4D97-AF65-F5344CB8AC3E}">
        <p14:creationId xmlns:p14="http://schemas.microsoft.com/office/powerpoint/2010/main" val="650583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a:t>Beskriv förändringar som har skett.</a:t>
            </a:r>
          </a:p>
          <a:p>
            <a:r>
              <a:rPr lang="sv-SE" baseline="0"/>
              <a:t>Frågeställningar:</a:t>
            </a:r>
          </a:p>
          <a:p>
            <a:r>
              <a:rPr lang="sv-SE" baseline="0"/>
              <a:t>Vad har hänt?</a:t>
            </a:r>
          </a:p>
          <a:p>
            <a:r>
              <a:rPr lang="sv-SE" baseline="0"/>
              <a:t>Vad har du gjort?</a:t>
            </a:r>
          </a:p>
          <a:p>
            <a:r>
              <a:rPr lang="sv-SE" baseline="0"/>
              <a:t>Hur ser livet ut?</a:t>
            </a:r>
          </a:p>
          <a:p>
            <a:r>
              <a:rPr lang="sv-SE" baseline="0"/>
              <a:t>Hur känns det?</a:t>
            </a:r>
          </a:p>
          <a:p>
            <a:r>
              <a:rPr lang="sv-SE" baseline="0"/>
              <a:t>När är du vid målet (i tid)?</a:t>
            </a:r>
          </a:p>
          <a:p>
            <a:endParaRPr lang="sv-SE" baseline="0"/>
          </a:p>
          <a:p>
            <a:r>
              <a:rPr lang="sv-SE" baseline="0"/>
              <a:t>(det du vill lämna).</a:t>
            </a:r>
          </a:p>
          <a:p>
            <a:r>
              <a:rPr lang="sv-SE" baseline="0"/>
              <a:t>Frågeställningar:</a:t>
            </a:r>
          </a:p>
          <a:p>
            <a:r>
              <a:rPr lang="sv-SE" baseline="0"/>
              <a:t>Var är du nu?</a:t>
            </a:r>
          </a:p>
          <a:p>
            <a:r>
              <a:rPr lang="sv-SE" baseline="0"/>
              <a:t>Hur känner du dig i dag?</a:t>
            </a:r>
          </a:p>
          <a:p>
            <a:r>
              <a:rPr lang="sv-SE" baseline="0"/>
              <a:t>Vad är det du vill lämna?</a:t>
            </a:r>
          </a:p>
          <a:p>
            <a:endParaRPr lang="sv-SE"/>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21E07B-78B8-0A41-A6FD-B2454DDAA9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7247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a:solidFill>
                  <a:schemeClr val="tx1"/>
                </a:solidFill>
                <a:latin typeface="+mn-lt"/>
                <a:ea typeface="+mn-ea"/>
                <a:cs typeface="+mn-cs"/>
              </a:rPr>
              <a:t>Huvudområde: ledarskap och organisation I + ledarskap och organisation II + ledarskap och organisation III = totalt 90 </a:t>
            </a:r>
            <a:r>
              <a:rPr lang="sv-SE" sz="1200" b="0" i="0" u="none" strike="noStrike" kern="1200" baseline="0" err="1">
                <a:solidFill>
                  <a:schemeClr val="tx1"/>
                </a:solidFill>
                <a:latin typeface="+mn-lt"/>
                <a:ea typeface="+mn-ea"/>
                <a:cs typeface="+mn-cs"/>
              </a:rPr>
              <a:t>hp</a:t>
            </a:r>
            <a:r>
              <a:rPr lang="sv-SE" sz="1200" b="0" i="0" u="none" strike="noStrike" kern="1200" baseline="0">
                <a:solidFill>
                  <a:schemeClr val="tx1"/>
                </a:solidFill>
                <a:latin typeface="+mn-lt"/>
                <a:ea typeface="+mn-ea"/>
                <a:cs typeface="+mn-cs"/>
              </a:rPr>
              <a:t> inom ett huvudområde. </a:t>
            </a:r>
          </a:p>
          <a:p>
            <a:r>
              <a:rPr lang="sv-SE" sz="1200" b="0" i="0" u="none" strike="noStrike" kern="1200" baseline="0">
                <a:solidFill>
                  <a:schemeClr val="tx1"/>
                </a:solidFill>
                <a:latin typeface="+mn-lt"/>
                <a:ea typeface="+mn-ea"/>
                <a:cs typeface="+mn-cs"/>
              </a:rPr>
              <a:t>+ </a:t>
            </a:r>
          </a:p>
          <a:p>
            <a:r>
              <a:rPr lang="sv-SE" sz="1200" b="0" i="0" u="none" strike="noStrike" kern="1200" baseline="0">
                <a:solidFill>
                  <a:schemeClr val="tx1"/>
                </a:solidFill>
                <a:latin typeface="+mn-lt"/>
                <a:ea typeface="+mn-ea"/>
                <a:cs typeface="+mn-cs"/>
              </a:rPr>
              <a:t>Valbara kurser: Statsvetenskap 30 </a:t>
            </a:r>
            <a:r>
              <a:rPr lang="sv-SE" sz="1200" b="0" i="0" u="none" strike="noStrike" kern="1200" baseline="0" err="1">
                <a:solidFill>
                  <a:schemeClr val="tx1"/>
                </a:solidFill>
                <a:latin typeface="+mn-lt"/>
                <a:ea typeface="+mn-ea"/>
                <a:cs typeface="+mn-cs"/>
              </a:rPr>
              <a:t>hp</a:t>
            </a:r>
            <a:r>
              <a:rPr lang="sv-SE" sz="1200" b="0" i="0" u="none" strike="noStrike" kern="1200" baseline="0">
                <a:solidFill>
                  <a:schemeClr val="tx1"/>
                </a:solidFill>
                <a:latin typeface="+mn-lt"/>
                <a:ea typeface="+mn-ea"/>
                <a:cs typeface="+mn-cs"/>
              </a:rPr>
              <a:t> + Socialt arbete 30 </a:t>
            </a:r>
            <a:r>
              <a:rPr lang="sv-SE" sz="1200" b="0" i="0" u="none" strike="noStrike" kern="1200" baseline="0" err="1">
                <a:solidFill>
                  <a:schemeClr val="tx1"/>
                </a:solidFill>
                <a:latin typeface="+mn-lt"/>
                <a:ea typeface="+mn-ea"/>
                <a:cs typeface="+mn-cs"/>
              </a:rPr>
              <a:t>hp</a:t>
            </a:r>
            <a:r>
              <a:rPr lang="sv-SE" sz="1200" b="0" i="0" u="none" strike="noStrike" kern="1200" baseline="0">
                <a:solidFill>
                  <a:schemeClr val="tx1"/>
                </a:solidFill>
                <a:latin typeface="+mn-lt"/>
                <a:ea typeface="+mn-ea"/>
                <a:cs typeface="+mn-cs"/>
              </a:rPr>
              <a:t> + Retorik 7,5 + Arbetsrätt 7,5 + Social rätt 15 </a:t>
            </a:r>
            <a:r>
              <a:rPr lang="sv-SE" sz="1200" b="0" i="0" u="none" strike="noStrike" kern="1200" baseline="0" err="1">
                <a:solidFill>
                  <a:schemeClr val="tx1"/>
                </a:solidFill>
                <a:latin typeface="+mn-lt"/>
                <a:ea typeface="+mn-ea"/>
                <a:cs typeface="+mn-cs"/>
              </a:rPr>
              <a:t>hp</a:t>
            </a:r>
            <a:r>
              <a:rPr lang="sv-SE" sz="1200" b="0" i="0" u="none" strike="noStrike" kern="1200" baseline="0">
                <a:solidFill>
                  <a:schemeClr val="tx1"/>
                </a:solidFill>
                <a:latin typeface="+mn-lt"/>
                <a:ea typeface="+mn-ea"/>
                <a:cs typeface="+mn-cs"/>
              </a:rPr>
              <a:t> = totalt 90 </a:t>
            </a:r>
            <a:r>
              <a:rPr lang="sv-SE" sz="1200" b="0" i="0" u="none" strike="noStrike" kern="1200" baseline="0" err="1">
                <a:solidFill>
                  <a:schemeClr val="tx1"/>
                </a:solidFill>
                <a:latin typeface="+mn-lt"/>
                <a:ea typeface="+mn-ea"/>
                <a:cs typeface="+mn-cs"/>
              </a:rPr>
              <a:t>hp</a:t>
            </a:r>
            <a:r>
              <a:rPr lang="sv-SE" sz="1200" b="0" i="0" u="none" strike="noStrike" kern="1200" baseline="0">
                <a:solidFill>
                  <a:schemeClr val="tx1"/>
                </a:solidFill>
                <a:latin typeface="+mn-lt"/>
                <a:ea typeface="+mn-ea"/>
                <a:cs typeface="+mn-cs"/>
              </a:rPr>
              <a:t> (Alla kurser måste vara hela och avslutade.) </a:t>
            </a:r>
            <a:endParaRPr lang="sv-SE"/>
          </a:p>
        </p:txBody>
      </p:sp>
      <p:sp>
        <p:nvSpPr>
          <p:cNvPr id="4" name="Platshållare för bildnummer 3"/>
          <p:cNvSpPr>
            <a:spLocks noGrp="1"/>
          </p:cNvSpPr>
          <p:nvPr>
            <p:ph type="sldNum" sz="quarter" idx="10"/>
          </p:nvPr>
        </p:nvSpPr>
        <p:spPr/>
        <p:txBody>
          <a:bodyPr/>
          <a:lstStyle/>
          <a:p>
            <a:fld id="{5742A5A2-AD65-4970-8EAD-F3ADB458CA69}" type="slidenum">
              <a:rPr lang="sv-SE" smtClean="0"/>
              <a:t>23</a:t>
            </a:fld>
            <a:endParaRPr lang="sv-SE"/>
          </a:p>
        </p:txBody>
      </p:sp>
    </p:spTree>
    <p:extLst>
      <p:ext uri="{BB962C8B-B14F-4D97-AF65-F5344CB8AC3E}">
        <p14:creationId xmlns:p14="http://schemas.microsoft.com/office/powerpoint/2010/main" val="3441415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Så hur ska du plugga för att lära dig så</a:t>
            </a:r>
            <a:r>
              <a:rPr lang="sv-SE" baseline="0"/>
              <a:t> mycket som möjligt? – Vad är bra studieteknik? (Bra ST, full effekt i den tid som du dedicerar). </a:t>
            </a:r>
            <a:endParaRPr lang="sv-SE"/>
          </a:p>
          <a:p>
            <a:endParaRPr lang="sv-SE"/>
          </a:p>
          <a:p>
            <a:r>
              <a:rPr lang="sv-SE"/>
              <a:t>När</a:t>
            </a:r>
            <a:r>
              <a:rPr lang="sv-SE" baseline="0"/>
              <a:t> det gäller studieteknik för framgångsrika studier</a:t>
            </a:r>
          </a:p>
          <a:p>
            <a:endParaRPr lang="sv-SE" baseline="0"/>
          </a:p>
          <a:p>
            <a:r>
              <a:rPr lang="sv-SE" baseline="0"/>
              <a:t>Så finns det tyvärr inga hemliga knep! </a:t>
            </a:r>
          </a:p>
          <a:p>
            <a:pPr marL="171450" indent="-171450">
              <a:buFontTx/>
              <a:buChar char="-"/>
            </a:pPr>
            <a:r>
              <a:rPr lang="sv-SE" sz="1200"/>
              <a:t>Lät en medstudent sköta tangentbordet eftersom det blev effektivast så. Tack vare</a:t>
            </a:r>
            <a:r>
              <a:rPr lang="sv-SE" sz="1200" baseline="0"/>
              <a:t> </a:t>
            </a:r>
            <a:r>
              <a:rPr lang="sv-SE" sz="1200"/>
              <a:t>detta blev vi ofta klara snabbare än andra grupper och kunde gå hem en stund tidigare, något</a:t>
            </a:r>
            <a:r>
              <a:rPr lang="sv-SE" sz="1200" baseline="0"/>
              <a:t> </a:t>
            </a:r>
            <a:r>
              <a:rPr lang="sv-SE" sz="1200"/>
              <a:t>som kändes som en lottovinst i tider som dessa.</a:t>
            </a:r>
          </a:p>
          <a:p>
            <a:pPr marL="171450" indent="-171450">
              <a:buFontTx/>
              <a:buChar char="-"/>
            </a:pPr>
            <a:r>
              <a:rPr lang="sv-SE" sz="1200"/>
              <a:t>En bit in på terminen blev det dags att förbereda sig för tentan. Jag, som mest tittat på medan</a:t>
            </a:r>
            <a:r>
              <a:rPr lang="sv-SE" sz="1200" baseline="0"/>
              <a:t> </a:t>
            </a:r>
            <a:r>
              <a:rPr lang="sv-SE" sz="1200"/>
              <a:t>min medkamrat skött själva uppgiften, satt nu i en knepig situation. Visserligen hade jag läst</a:t>
            </a:r>
            <a:r>
              <a:rPr lang="sv-SE" sz="1200" baseline="0"/>
              <a:t> </a:t>
            </a:r>
            <a:r>
              <a:rPr lang="sv-SE" sz="1200"/>
              <a:t>kursboken noga och förstått lösningarna i efterhand, men när jag skulle lägga upp en egen</a:t>
            </a:r>
            <a:r>
              <a:rPr lang="sv-SE" sz="1200" baseline="0"/>
              <a:t> </a:t>
            </a:r>
            <a:r>
              <a:rPr lang="sv-SE" sz="1200"/>
              <a:t>lösningsstrategi och översätta den till en kod tog det helt enkelt stop. Jag hade ju inte tränat på</a:t>
            </a:r>
            <a:r>
              <a:rPr lang="sv-SE" sz="1200" baseline="0"/>
              <a:t> </a:t>
            </a:r>
            <a:r>
              <a:rPr lang="sv-SE" sz="1200"/>
              <a:t>detta, jag förstod en lösning som någon presenterade för mig, men jag kunde inte formulera den</a:t>
            </a:r>
            <a:r>
              <a:rPr lang="sv-SE" sz="1200" baseline="0"/>
              <a:t> </a:t>
            </a:r>
            <a:r>
              <a:rPr lang="sv-SE" sz="1200"/>
              <a:t>själv.</a:t>
            </a:r>
          </a:p>
          <a:p>
            <a:endParaRPr lang="sv-SE" baseline="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21E07B-78B8-0A41-A6FD-B2454DDAA9FF}" type="slidenum">
              <a:rPr kumimoji="0" lang="en-US" sz="25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2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1561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txBox="1">
            <a:spLocks noGrp="1" noChangeArrowheads="1"/>
          </p:cNvSpPr>
          <p:nvPr/>
        </p:nvSpPr>
        <p:spPr bwMode="auto">
          <a:xfrm>
            <a:off x="3773488" y="9428163"/>
            <a:ext cx="2887662" cy="496887"/>
          </a:xfrm>
          <a:prstGeom prst="rect">
            <a:avLst/>
          </a:prstGeom>
          <a:noFill/>
          <a:ln w="9525">
            <a:noFill/>
            <a:miter lim="800000"/>
            <a:headEnd/>
            <a:tailEnd/>
          </a:ln>
        </p:spPr>
        <p:txBody>
          <a:bodyPr anchor="b"/>
          <a:lstStyle/>
          <a:p>
            <a:pPr marL="0" marR="0" lvl="0" indent="0" algn="r" defTabSz="457200" rtl="0" eaLnBrk="1" fontAlgn="auto" latinLnBrk="0" hangingPunct="1">
              <a:lnSpc>
                <a:spcPct val="100000"/>
              </a:lnSpc>
              <a:spcBef>
                <a:spcPts val="0"/>
              </a:spcBef>
              <a:spcAft>
                <a:spcPts val="0"/>
              </a:spcAft>
              <a:buClrTx/>
              <a:buSzTx/>
              <a:buFontTx/>
              <a:buNone/>
              <a:tabLst/>
              <a:defRPr/>
            </a:pPr>
            <a:fld id="{F3CF86F7-E165-418C-8EAB-2A634A6695D0}" type="slidenum">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40962" name="Rectangle 2"/>
          <p:cNvSpPr>
            <a:spLocks noGrp="1" noRot="1" noChangeAspect="1" noChangeArrowheads="1" noTextEdit="1"/>
          </p:cNvSpPr>
          <p:nvPr>
            <p:ph type="sldImg"/>
          </p:nvPr>
        </p:nvSpPr>
        <p:spPr bwMode="auto">
          <a:xfrm>
            <a:off x="914400" y="742950"/>
            <a:ext cx="4965700" cy="3724275"/>
          </a:xfrm>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sv-SE"/>
              <a:t>Hur tar man sig in till universitet eller högskola? Man kan se det som en trappa med tre steg.</a:t>
            </a:r>
          </a:p>
          <a:p>
            <a:pPr>
              <a:spcBef>
                <a:spcPct val="0"/>
              </a:spcBef>
            </a:pPr>
            <a:r>
              <a:rPr lang="sv-SE" b="1"/>
              <a:t>Första steget</a:t>
            </a:r>
            <a:r>
              <a:rPr lang="sv-SE"/>
              <a:t> handlar om att uppfylla  grundläggande behörighet: Grundläggande behörighet krävs för all högskoleutbildning på grundnivå och kraven är desamma för alla utbildningar.</a:t>
            </a:r>
          </a:p>
          <a:p>
            <a:pPr>
              <a:spcBef>
                <a:spcPct val="0"/>
              </a:spcBef>
            </a:pPr>
            <a:r>
              <a:rPr lang="sv-SE"/>
              <a:t>Det kan man göra genom ett slutbetyg från gymnasiet där minst 90% är godkänt,</a:t>
            </a:r>
            <a:r>
              <a:rPr lang="sv-SE" baseline="0"/>
              <a:t> el examen från ett högskoleförberedande program </a:t>
            </a:r>
            <a:r>
              <a:rPr lang="sv-SE"/>
              <a:t>OBS! Man måste ha godkänt i Svenska A+B /Svenska 2A+2B, Engelska A, Matematik A. godkänt betyg (lägst E) i svenska 2 och 3 alternativt svenska som andraspråk 2 och 3 och i engelska 6.</a:t>
            </a:r>
            <a:r>
              <a:rPr lang="sv-SE" baseline="0"/>
              <a:t> </a:t>
            </a:r>
            <a:r>
              <a:rPr lang="sv-SE"/>
              <a:t>Man kan även ha GB genom att ha studerat på Komvux eller Folkhögskola. </a:t>
            </a:r>
          </a:p>
          <a:p>
            <a:pPr>
              <a:spcBef>
                <a:spcPct val="0"/>
              </a:spcBef>
            </a:pPr>
            <a:r>
              <a:rPr lang="sv-SE" b="1"/>
              <a:t>Nästa trappsteg</a:t>
            </a:r>
            <a:r>
              <a:rPr lang="sv-SE"/>
              <a:t> handlar om att uppfylla särskild behörighet: varierar beroende på vilken utbildning du söker till Oftast ska man ha läst något ämne på gymnasienivå och det kan vara olika beroende på vilken utbildning man ska läsa. Som t ex till sjuksköterska krävs det Samhällskunskap A,  Matematik B och Naturkunskap B, medan om man läser Offentlig organisation och ledning endast behöver GB.</a:t>
            </a:r>
          </a:p>
          <a:p>
            <a:pPr>
              <a:spcBef>
                <a:spcPct val="0"/>
              </a:spcBef>
            </a:pPr>
            <a:r>
              <a:rPr lang="sv-SE" b="1"/>
              <a:t>Det tredje steget</a:t>
            </a:r>
            <a:r>
              <a:rPr lang="sv-SE"/>
              <a:t> handlar om att konkurrera om en plats, för ofta är det färre platser än sökande. Ca 2/3 tas in via betyg och 1/3 tas in via högskoleprovet. Väl värt att göra högskoleprovet.. Kan göras en ggr på höst/en ggr på vår. Kontrollera varje sökalternativ eftersom lärosäten har möjlighet att bestämma urvalskategorier.</a:t>
            </a:r>
          </a:p>
          <a:p>
            <a:pPr>
              <a:spcBef>
                <a:spcPct val="0"/>
              </a:spcBef>
            </a:pPr>
            <a:endParaRPr lang="sv-SE"/>
          </a:p>
          <a:p>
            <a:pPr>
              <a:spcBef>
                <a:spcPct val="0"/>
              </a:spcBef>
            </a:pPr>
            <a:r>
              <a:rPr lang="sv-SE" b="1"/>
              <a:t>T ex Malmö högskolas tandläkarutbildning som tar in hälften av studenterna via särskilda prov</a:t>
            </a:r>
            <a:r>
              <a:rPr lang="sv-SE" b="1" baseline="0"/>
              <a:t> (lokal antagning)</a:t>
            </a:r>
            <a:endParaRPr lang="sv-SE" b="1"/>
          </a:p>
          <a:p>
            <a:pPr>
              <a:spcBef>
                <a:spcPct val="0"/>
              </a:spcBef>
            </a:pPr>
            <a:endParaRPr lang="sv-SE" b="1"/>
          </a:p>
        </p:txBody>
      </p:sp>
    </p:spTree>
    <p:extLst>
      <p:ext uri="{BB962C8B-B14F-4D97-AF65-F5344CB8AC3E}">
        <p14:creationId xmlns:p14="http://schemas.microsoft.com/office/powerpoint/2010/main" val="1120148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298450" indent="-285750">
              <a:lnSpc>
                <a:spcPct val="100000"/>
              </a:lnSpc>
              <a:buChar char="•"/>
              <a:tabLst>
                <a:tab pos="298450" algn="l"/>
              </a:tabLst>
            </a:pPr>
            <a:r>
              <a:rPr err="1"/>
              <a:t>När</a:t>
            </a:r>
            <a:r>
              <a:t> man </a:t>
            </a:r>
            <a:r>
              <a:rPr err="1"/>
              <a:t>uppfyllt</a:t>
            </a:r>
            <a:r>
              <a:t>  </a:t>
            </a:r>
            <a:r>
              <a:rPr err="1"/>
              <a:t>behörighetskravet</a:t>
            </a:r>
            <a:r>
              <a:t>, de </a:t>
            </a:r>
            <a:r>
              <a:rPr err="1"/>
              <a:t>två</a:t>
            </a:r>
            <a:r>
              <a:t> </a:t>
            </a:r>
            <a:r>
              <a:rPr err="1"/>
              <a:t>första</a:t>
            </a:r>
            <a:r>
              <a:t>  </a:t>
            </a:r>
            <a:r>
              <a:rPr err="1"/>
              <a:t>stegen</a:t>
            </a:r>
            <a:r>
              <a:t> </a:t>
            </a:r>
            <a:r>
              <a:rPr err="1"/>
              <a:t>i</a:t>
            </a:r>
            <a:r>
              <a:t> </a:t>
            </a:r>
            <a:r>
              <a:rPr err="1"/>
              <a:t>trappan</a:t>
            </a:r>
            <a:r>
              <a:t>, </a:t>
            </a:r>
            <a:r>
              <a:rPr err="1"/>
              <a:t>så</a:t>
            </a:r>
            <a:r>
              <a:t> </a:t>
            </a:r>
            <a:r>
              <a:rPr err="1"/>
              <a:t>konkurrerar</a:t>
            </a:r>
            <a:r>
              <a:t>  man </a:t>
            </a:r>
            <a:r>
              <a:rPr err="1"/>
              <a:t>alltså</a:t>
            </a:r>
            <a:r>
              <a:t> med </a:t>
            </a:r>
            <a:r>
              <a:rPr err="1"/>
              <a:t>andra</a:t>
            </a:r>
            <a:r>
              <a:t> </a:t>
            </a:r>
            <a:r>
              <a:rPr err="1"/>
              <a:t>sökande</a:t>
            </a:r>
            <a:r>
              <a:t>  om </a:t>
            </a:r>
            <a:r>
              <a:rPr err="1"/>
              <a:t>en</a:t>
            </a:r>
            <a:r>
              <a:t> plats. </a:t>
            </a:r>
            <a:r>
              <a:rPr err="1"/>
              <a:t>Det</a:t>
            </a:r>
            <a:r>
              <a:t> </a:t>
            </a:r>
            <a:r>
              <a:rPr err="1"/>
              <a:t>görs</a:t>
            </a:r>
            <a:r>
              <a:t> </a:t>
            </a:r>
            <a:r>
              <a:rPr err="1"/>
              <a:t>genom</a:t>
            </a:r>
            <a:r>
              <a:t>  </a:t>
            </a:r>
            <a:r>
              <a:rPr err="1"/>
              <a:t>gymnasiebetygen</a:t>
            </a:r>
            <a:r>
              <a:t>, </a:t>
            </a:r>
            <a:r>
              <a:rPr err="1"/>
              <a:t>genom</a:t>
            </a:r>
            <a:r>
              <a:t>  </a:t>
            </a:r>
            <a:r>
              <a:rPr err="1"/>
              <a:t>högskoleprovet</a:t>
            </a:r>
            <a:r>
              <a:t> (</a:t>
            </a:r>
            <a:r>
              <a:rPr err="1"/>
              <a:t>vilket</a:t>
            </a:r>
            <a:r>
              <a:t> </a:t>
            </a:r>
            <a:r>
              <a:rPr err="1"/>
              <a:t>är</a:t>
            </a:r>
            <a:r>
              <a:t> </a:t>
            </a:r>
            <a:r>
              <a:rPr err="1"/>
              <a:t>svårt</a:t>
            </a:r>
            <a:r>
              <a:t>  om man </a:t>
            </a:r>
            <a:r>
              <a:rPr err="1"/>
              <a:t>inte</a:t>
            </a:r>
            <a:r>
              <a:t> </a:t>
            </a:r>
            <a:r>
              <a:rPr err="1"/>
              <a:t>har</a:t>
            </a:r>
            <a:r>
              <a:t> </a:t>
            </a:r>
            <a:r>
              <a:rPr err="1"/>
              <a:t>läst</a:t>
            </a:r>
            <a:r>
              <a:t> </a:t>
            </a:r>
            <a:r>
              <a:rPr err="1"/>
              <a:t>svenska</a:t>
            </a:r>
            <a:r>
              <a:t>  </a:t>
            </a:r>
            <a:r>
              <a:rPr err="1"/>
              <a:t>länge</a:t>
            </a:r>
            <a:r>
              <a:t>). </a:t>
            </a:r>
            <a:endParaRPr lang="sv-SE" sz="1200" spc="-5">
              <a:latin typeface="Arial"/>
              <a:cs typeface="Arial"/>
            </a:endParaRPr>
          </a:p>
          <a:p>
            <a:pPr marL="298450" indent="-285750">
              <a:lnSpc>
                <a:spcPct val="100000"/>
              </a:lnSpc>
              <a:buChar char="•"/>
              <a:tabLst>
                <a:tab pos="298450" algn="l"/>
              </a:tabLst>
            </a:pPr>
            <a:r>
              <a:rPr lang="sv-SE" sz="1200" spc="-5">
                <a:latin typeface="Arial"/>
                <a:cs typeface="Arial"/>
              </a:rPr>
              <a:t>Betygsurval – Provurval – Alternativ urval</a:t>
            </a:r>
            <a:endParaRPr lang="sv-SE" sz="1200">
              <a:latin typeface="Times New Roman"/>
              <a:cs typeface="Times New Roman"/>
            </a:endParaRPr>
          </a:p>
          <a:p>
            <a:endParaRPr lang="sv-SE"/>
          </a:p>
          <a:p>
            <a:endParaRPr lang="sv-SE"/>
          </a:p>
          <a:p>
            <a:pPr marL="298450" indent="-285750">
              <a:lnSpc>
                <a:spcPct val="100000"/>
              </a:lnSpc>
              <a:buChar char="•"/>
              <a:tabLst>
                <a:tab pos="298450" algn="l"/>
              </a:tabLst>
            </a:pPr>
            <a:r>
              <a:rPr lang="sv-SE" sz="1200" spc="-5">
                <a:latin typeface="Arial"/>
                <a:cs typeface="Arial"/>
              </a:rPr>
              <a:t>Behörighet är</a:t>
            </a:r>
            <a:r>
              <a:rPr lang="sv-SE" sz="1200" spc="-70">
                <a:latin typeface="Arial"/>
                <a:cs typeface="Arial"/>
              </a:rPr>
              <a:t> </a:t>
            </a:r>
            <a:r>
              <a:rPr lang="sv-SE" sz="1200" spc="-5">
                <a:latin typeface="Arial"/>
                <a:cs typeface="Arial"/>
              </a:rPr>
              <a:t>uppfylld</a:t>
            </a:r>
            <a:endParaRPr lang="sv-SE" sz="1400">
              <a:latin typeface="Times New Roman"/>
              <a:cs typeface="Times New Roman"/>
            </a:endParaRPr>
          </a:p>
          <a:p>
            <a:pPr marL="298450" marR="3736975" indent="-285750">
              <a:lnSpc>
                <a:spcPct val="100000"/>
              </a:lnSpc>
              <a:buChar char="•"/>
              <a:tabLst>
                <a:tab pos="298450" algn="l"/>
              </a:tabLst>
            </a:pPr>
            <a:r>
              <a:rPr lang="sv-SE" sz="1200" spc="-5">
                <a:latin typeface="Arial"/>
                <a:cs typeface="Arial"/>
              </a:rPr>
              <a:t>Om det finns fler behöriga sökande  än</a:t>
            </a:r>
            <a:r>
              <a:rPr lang="sv-SE" sz="1200" spc="-90">
                <a:latin typeface="Arial"/>
                <a:cs typeface="Arial"/>
              </a:rPr>
              <a:t> </a:t>
            </a:r>
            <a:r>
              <a:rPr lang="sv-SE" sz="1200" spc="-5">
                <a:latin typeface="Arial"/>
                <a:cs typeface="Arial"/>
              </a:rPr>
              <a:t>platser</a:t>
            </a:r>
            <a:endParaRPr lang="sv-SE" sz="1400">
              <a:latin typeface="Times New Roman"/>
              <a:cs typeface="Times New Roman"/>
            </a:endParaRPr>
          </a:p>
          <a:p>
            <a:pPr marL="298450" indent="-285750">
              <a:lnSpc>
                <a:spcPct val="100000"/>
              </a:lnSpc>
              <a:buChar char="•"/>
              <a:tabLst>
                <a:tab pos="298450" algn="l"/>
              </a:tabLst>
            </a:pPr>
            <a:r>
              <a:rPr lang="sv-SE" sz="1200" spc="-5">
                <a:latin typeface="Arial"/>
                <a:cs typeface="Arial"/>
              </a:rPr>
              <a:t>När det blir konkurrens om</a:t>
            </a:r>
            <a:r>
              <a:rPr lang="sv-SE" sz="1200" spc="-50">
                <a:latin typeface="Arial"/>
                <a:cs typeface="Arial"/>
              </a:rPr>
              <a:t> </a:t>
            </a:r>
            <a:r>
              <a:rPr lang="sv-SE" sz="1200" spc="-5">
                <a:latin typeface="Arial"/>
                <a:cs typeface="Arial"/>
              </a:rPr>
              <a:t>platserna</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400" spc="-5">
                <a:solidFill>
                  <a:schemeClr val="tx1"/>
                </a:solidFill>
                <a:cs typeface="Arial"/>
                <a:sym typeface="Wingdings" panose="05000000000000000000" pitchFamily="2" charset="2"/>
              </a:rPr>
              <a:t> </a:t>
            </a:r>
            <a:r>
              <a:rPr lang="sv-SE" spc="-5">
                <a:solidFill>
                  <a:schemeClr val="tx1"/>
                </a:solidFill>
                <a:cs typeface="Arial"/>
                <a:sym typeface="Wingdings" panose="05000000000000000000" pitchFamily="2" charset="2"/>
              </a:rPr>
              <a:t>Lottning vid lika meritvärde</a:t>
            </a:r>
            <a:endParaRPr lang="sv-SE">
              <a:solidFill>
                <a:schemeClr val="tx1"/>
              </a:solidFill>
              <a:cs typeface="Arial"/>
            </a:endParaRPr>
          </a:p>
          <a:p>
            <a:endParaRPr/>
          </a:p>
        </p:txBody>
      </p:sp>
    </p:spTree>
    <p:extLst>
      <p:ext uri="{BB962C8B-B14F-4D97-AF65-F5344CB8AC3E}">
        <p14:creationId xmlns:p14="http://schemas.microsoft.com/office/powerpoint/2010/main" val="2036452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1.</a:t>
            </a:r>
            <a:r>
              <a:rPr lang="sv-SE" baseline="0"/>
              <a:t> </a:t>
            </a:r>
            <a:r>
              <a:rPr lang="sv-SE"/>
              <a:t>*Låt den sökande skriva en berättelse</a:t>
            </a:r>
            <a:r>
              <a:rPr lang="sv-SE" baseline="0"/>
              <a:t> om en period eller en händelse i sitt liv. Utifrån sin livsvärld. </a:t>
            </a:r>
          </a:p>
          <a:p>
            <a:endParaRPr lang="sv-SE" baseline="0"/>
          </a:p>
          <a:p>
            <a:r>
              <a:rPr lang="sv-SE" baseline="0"/>
              <a:t>2. *Låt den sökande fylla i de olika sektorerna i </a:t>
            </a:r>
            <a:r>
              <a:rPr lang="sv-SE" baseline="0" err="1"/>
              <a:t>livsvärldscikeln</a:t>
            </a:r>
            <a:r>
              <a:rPr lang="sv-SE" baseline="0"/>
              <a:t> som en uppgift utanför samtalet. Vid nästkommande samtal diskuteras vad som den sökande skrivit. </a:t>
            </a:r>
          </a:p>
          <a:p>
            <a:endParaRPr lang="sv-SE" baseline="0"/>
          </a:p>
          <a:p>
            <a:r>
              <a:rPr lang="sv-SE" baseline="0"/>
              <a:t>3.*Vilka fem olika identiteter kan den sökande definiera hos sig själv, vilken är den viktigaste. </a:t>
            </a:r>
          </a:p>
          <a:p>
            <a:endParaRPr lang="sv-SE"/>
          </a:p>
          <a:p>
            <a:r>
              <a:rPr lang="sv-SE"/>
              <a:t>4. *Låt</a:t>
            </a:r>
            <a:r>
              <a:rPr lang="sv-SE" baseline="0"/>
              <a:t> den sökande rita en stor cirkel på ett papper och markera den egna uppfattningen av de tre olika framtidernas andel av den sökandes framtidstankar. Som sektorer i cirkeln. Skriv in dina egna tankar. </a:t>
            </a:r>
          </a:p>
          <a:p>
            <a:endParaRPr lang="sv-SE" baseline="0"/>
          </a:p>
          <a:p>
            <a:r>
              <a:rPr lang="sv-SE" sz="1400" b="1" u="sng"/>
              <a:t>Frågor du bör ställa till dig själv:</a:t>
            </a:r>
          </a:p>
          <a:p>
            <a:pPr marL="171450" indent="-171450">
              <a:buFont typeface="Wingdings" panose="05000000000000000000" pitchFamily="2" charset="2"/>
              <a:buChar char="Ø"/>
            </a:pPr>
            <a:r>
              <a:rPr lang="sv-SE" sz="1200"/>
              <a:t>Vad skulle jag vilja veta mer om? </a:t>
            </a:r>
          </a:p>
          <a:p>
            <a:pPr marL="171450" indent="-171450">
              <a:buFont typeface="Wingdings" panose="05000000000000000000" pitchFamily="2" charset="2"/>
              <a:buChar char="Ø"/>
            </a:pPr>
            <a:r>
              <a:rPr lang="sv-SE" sz="1200"/>
              <a:t>Vilka kunskaper, metoder eller verktyg vill jag ta till mig? </a:t>
            </a:r>
          </a:p>
          <a:p>
            <a:pPr marL="171450" indent="-171450">
              <a:buFont typeface="Wingdings" panose="05000000000000000000" pitchFamily="2" charset="2"/>
              <a:buChar char="Ø"/>
            </a:pPr>
            <a:r>
              <a:rPr lang="sv-SE" sz="1200"/>
              <a:t>Har jag några kortsiktiga eller långsiktiga mål med min karriär? </a:t>
            </a:r>
          </a:p>
          <a:p>
            <a:pPr marL="171450" indent="-171450">
              <a:buFont typeface="Wingdings" panose="05000000000000000000" pitchFamily="2" charset="2"/>
              <a:buChar char="Ø"/>
            </a:pPr>
            <a:r>
              <a:rPr lang="sv-SE" sz="1200"/>
              <a:t>Med </a:t>
            </a:r>
            <a:r>
              <a:rPr lang="sv-SE" sz="1200" b="1" u="sng"/>
              <a:t>VAD </a:t>
            </a:r>
            <a:r>
              <a:rPr lang="sv-SE" sz="1200"/>
              <a:t>och </a:t>
            </a:r>
            <a:r>
              <a:rPr lang="sv-SE" sz="1200" b="1" u="sng"/>
              <a:t>VAR</a:t>
            </a:r>
            <a:r>
              <a:rPr lang="sv-SE" sz="1200"/>
              <a:t> vill jag arbeta med i framtiden? </a:t>
            </a:r>
          </a:p>
          <a:p>
            <a:endParaRPr lang="sv-SE" sz="1400"/>
          </a:p>
          <a:p>
            <a:r>
              <a:rPr lang="sv-SE" altLang="sv-SE"/>
              <a:t>VAD</a:t>
            </a:r>
            <a:r>
              <a:rPr lang="sv-SE" altLang="sv-SE" baseline="0"/>
              <a:t> </a:t>
            </a:r>
            <a:r>
              <a:rPr lang="sv-SE" altLang="sv-SE"/>
              <a:t>vill du </a:t>
            </a:r>
            <a:r>
              <a:rPr lang="sv-SE" altLang="sv-SE" baseline="0"/>
              <a:t> </a:t>
            </a:r>
            <a:r>
              <a:rPr lang="sv-SE" altLang="sv-SE"/>
              <a:t>erbjuda?</a:t>
            </a:r>
            <a:br>
              <a:rPr lang="sv-SE" altLang="sv-SE"/>
            </a:br>
            <a:r>
              <a:rPr lang="sv-SE" altLang="sv-SE"/>
              <a:t>-</a:t>
            </a:r>
            <a:r>
              <a:rPr lang="sv-SE" altLang="sv-SE" baseline="0"/>
              <a:t> </a:t>
            </a:r>
            <a:r>
              <a:rPr lang="sv-SE" altLang="sv-SE"/>
              <a:t>Dina </a:t>
            </a:r>
            <a:r>
              <a:rPr lang="sv-SE" altLang="sv-SE" baseline="0"/>
              <a:t> </a:t>
            </a:r>
            <a:r>
              <a:rPr lang="sv-SE" altLang="sv-SE"/>
              <a:t>kompetenser,</a:t>
            </a:r>
            <a:r>
              <a:rPr lang="sv-SE" altLang="sv-SE" baseline="0"/>
              <a:t> </a:t>
            </a:r>
            <a:r>
              <a:rPr lang="sv-SE" altLang="sv-SE"/>
              <a:t>talanger</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400">
                <a:solidFill>
                  <a:schemeClr val="bg1"/>
                </a:solidFill>
              </a:rPr>
              <a:t>VAR</a:t>
            </a:r>
            <a:r>
              <a:rPr lang="sv-SE" sz="1400" baseline="0">
                <a:solidFill>
                  <a:schemeClr val="bg1"/>
                </a:solidFill>
              </a:rPr>
              <a:t> </a:t>
            </a:r>
            <a:r>
              <a:rPr lang="sv-SE" sz="1400">
                <a:solidFill>
                  <a:schemeClr val="bg1"/>
                </a:solidFill>
              </a:rPr>
              <a:t>vill du </a:t>
            </a:r>
            <a:r>
              <a:rPr lang="sv-SE" sz="1400" baseline="0">
                <a:solidFill>
                  <a:schemeClr val="bg1"/>
                </a:solidFill>
              </a:rPr>
              <a:t> </a:t>
            </a:r>
            <a:r>
              <a:rPr lang="sv-SE" sz="1400">
                <a:solidFill>
                  <a:schemeClr val="bg1"/>
                </a:solidFill>
              </a:rPr>
              <a:t>göra det?</a:t>
            </a:r>
            <a:br>
              <a:rPr lang="sv-SE" sz="1400">
                <a:solidFill>
                  <a:schemeClr val="bg1"/>
                </a:solidFill>
              </a:rPr>
            </a:br>
            <a:r>
              <a:rPr lang="sv-SE" sz="1200" baseline="0">
                <a:solidFill>
                  <a:schemeClr val="bg1"/>
                </a:solidFill>
              </a:rPr>
              <a:t>- </a:t>
            </a:r>
            <a:r>
              <a:rPr lang="sv-SE" sz="1200">
                <a:solidFill>
                  <a:schemeClr val="bg1"/>
                </a:solidFill>
              </a:rPr>
              <a:t>Dina intressen,</a:t>
            </a:r>
            <a:r>
              <a:rPr lang="sv-SE" sz="1200" baseline="0">
                <a:solidFill>
                  <a:schemeClr val="bg1"/>
                </a:solidFill>
              </a:rPr>
              <a:t> </a:t>
            </a:r>
            <a:r>
              <a:rPr lang="sv-SE" sz="1200">
                <a:solidFill>
                  <a:schemeClr val="bg1"/>
                </a:solidFill>
              </a:rPr>
              <a:t>värderingar</a:t>
            </a:r>
          </a:p>
          <a:p>
            <a:endParaRPr lang="sv-SE"/>
          </a:p>
          <a:p>
            <a:r>
              <a:rPr lang="sv-SE" sz="1200">
                <a:latin typeface="Times New Roman" panose="02020603050405020304" pitchFamily="18" charset="0"/>
                <a:cs typeface="Times New Roman" panose="02020603050405020304" pitchFamily="18" charset="0"/>
              </a:rPr>
              <a:t>Funderar också över: </a:t>
            </a:r>
          </a:p>
          <a:p>
            <a:pPr marL="285750" indent="-285750">
              <a:buFontTx/>
              <a:buChar char="-"/>
            </a:pPr>
            <a:r>
              <a:rPr lang="sv-SE" sz="1200">
                <a:latin typeface="Times New Roman" panose="02020603050405020304" pitchFamily="18" charset="0"/>
                <a:cs typeface="Times New Roman" panose="02020603050405020304" pitchFamily="18" charset="0"/>
              </a:rPr>
              <a:t>Hur ser det ut? </a:t>
            </a:r>
          </a:p>
          <a:p>
            <a:pPr marL="285750" indent="-285750">
              <a:buFontTx/>
              <a:buChar char="-"/>
            </a:pPr>
            <a:r>
              <a:rPr lang="sv-SE" sz="1200">
                <a:latin typeface="Times New Roman" panose="02020603050405020304" pitchFamily="18" charset="0"/>
                <a:cs typeface="Times New Roman" panose="02020603050405020304" pitchFamily="18" charset="0"/>
              </a:rPr>
              <a:t>Vilka möjligheter finns det? </a:t>
            </a:r>
          </a:p>
          <a:p>
            <a:pPr marL="285750" indent="-285750">
              <a:buFontTx/>
              <a:buChar char="-"/>
            </a:pPr>
            <a:r>
              <a:rPr lang="sv-SE" sz="1200">
                <a:latin typeface="Times New Roman" panose="02020603050405020304" pitchFamily="18" charset="0"/>
                <a:cs typeface="Times New Roman" panose="02020603050405020304" pitchFamily="18" charset="0"/>
              </a:rPr>
              <a:t>Vad finns det för tänkbara lösningar? </a:t>
            </a:r>
          </a:p>
          <a:p>
            <a:pPr marL="285750" indent="-285750">
              <a:buFontTx/>
              <a:buChar char="-"/>
            </a:pPr>
            <a:r>
              <a:rPr lang="sv-SE" sz="1200">
                <a:latin typeface="Times New Roman" panose="02020603050405020304" pitchFamily="18" charset="0"/>
                <a:cs typeface="Times New Roman" panose="02020603050405020304" pitchFamily="18" charset="0"/>
              </a:rPr>
              <a:t>Vilka för- och nackdelar finns det?</a:t>
            </a:r>
          </a:p>
          <a:p>
            <a:pPr marL="285750" indent="-285750">
              <a:buFontTx/>
              <a:buChar char="-"/>
            </a:pPr>
            <a:r>
              <a:rPr lang="sv-SE" sz="1200">
                <a:latin typeface="Times New Roman" panose="02020603050405020304" pitchFamily="18" charset="0"/>
                <a:cs typeface="Times New Roman" panose="02020603050405020304" pitchFamily="18" charset="0"/>
              </a:rPr>
              <a:t>Hur ser det ut på kort- och längre sikt? (1 år, 3 år eller 5 år)</a:t>
            </a:r>
          </a:p>
          <a:p>
            <a:pPr marL="285750" indent="-285750">
              <a:buFontTx/>
              <a:buChar char="-"/>
            </a:pPr>
            <a:r>
              <a:rPr lang="sv-SE" sz="1200">
                <a:latin typeface="Times New Roman" panose="02020603050405020304" pitchFamily="18" charset="0"/>
                <a:cs typeface="Times New Roman" panose="02020603050405020304" pitchFamily="18" charset="0"/>
              </a:rPr>
              <a:t>Vad behöver du göra för att ta dig mot målet? </a:t>
            </a:r>
          </a:p>
          <a:p>
            <a:endParaRPr lang="sv-SE"/>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21E07B-78B8-0A41-A6FD-B2454DDAA9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6085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a:solidFill>
                  <a:schemeClr val="tx1"/>
                </a:solidFill>
                <a:effectLst/>
                <a:latin typeface="+mn-lt"/>
                <a:ea typeface="+mn-ea"/>
                <a:cs typeface="+mn-cs"/>
              </a:rPr>
              <a:t>När du vet vad du behöver göra för att komma närmare målet kan det vara bra att konkretisera ännu mer.</a:t>
            </a:r>
          </a:p>
          <a:p>
            <a:r>
              <a:rPr lang="sv-SE" sz="1200" kern="1200">
                <a:solidFill>
                  <a:schemeClr val="tx1"/>
                </a:solidFill>
                <a:effectLst/>
                <a:latin typeface="+mn-lt"/>
                <a:ea typeface="+mn-ea"/>
                <a:cs typeface="+mn-cs"/>
              </a:rPr>
              <a:t>Om det är något omfattande du ska göra kan det vara bra att bryta ner det i flera olika ”hur”. Det är också viktigt att bestämma exakt när vi ska göra det för att på så vis prioritera dessa aktiviteter.</a:t>
            </a:r>
          </a:p>
          <a:p>
            <a:endParaRPr lang="sv-SE"/>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21E07B-78B8-0A41-A6FD-B2454DDAA9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7468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34818"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lgn="r" eaLnBrk="1" hangingPunct="1">
              <a:spcBef>
                <a:spcPct val="0"/>
              </a:spcBef>
            </a:pPr>
            <a:endParaRPr lang="en-US"/>
          </a:p>
        </p:txBody>
      </p:sp>
      <p:sp>
        <p:nvSpPr>
          <p:cNvPr id="34819" name="Platshållare för bildnummer 3"/>
          <p:cNvSpPr txBox="1">
            <a:spLocks noGrp="1"/>
          </p:cNvSpPr>
          <p:nvPr/>
        </p:nvSpPr>
        <p:spPr bwMode="auto">
          <a:xfrm>
            <a:off x="3848645" y="9433106"/>
            <a:ext cx="2944283" cy="496570"/>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D589B336-CEE6-4998-82BB-63007F7318C9}" type="slidenum">
              <a:rPr kumimoji="0" lang="sv-SE"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sv-SE"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53446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latshållare för bildobjekt 1"/>
          <p:cNvSpPr>
            <a:spLocks noGrp="1" noRot="1" noChangeAspect="1" noTextEdit="1"/>
          </p:cNvSpPr>
          <p:nvPr>
            <p:ph type="sldImg"/>
          </p:nvPr>
        </p:nvSpPr>
        <p:spPr>
          <a:xfrm>
            <a:off x="914400" y="742950"/>
            <a:ext cx="4965700" cy="3724275"/>
          </a:xfrm>
          <a:ln/>
        </p:spPr>
      </p:sp>
      <p:sp>
        <p:nvSpPr>
          <p:cNvPr id="8195" name="Platshållare för anteckningar 2"/>
          <p:cNvSpPr>
            <a:spLocks noGrp="1"/>
          </p:cNvSpPr>
          <p:nvPr>
            <p:ph type="body" idx="1"/>
          </p:nvPr>
        </p:nvSpPr>
        <p:spPr>
          <a:noFill/>
        </p:spPr>
        <p:txBody>
          <a:bodyPr/>
          <a:lstStyle/>
          <a:p>
            <a:r>
              <a:rPr lang="en-US" altLang="sv-SE" b="1" u="sng">
                <a:latin typeface="Arial" panose="020B0604020202020204" pitchFamily="34" charset="0"/>
              </a:rPr>
              <a:t>Fail fast to learn fast; </a:t>
            </a:r>
            <a:endParaRPr lang="sv-SE" altLang="sv-SE" b="1" u="sng">
              <a:latin typeface="Arial" panose="020B0604020202020204" pitchFamily="34" charset="0"/>
            </a:endParaRPr>
          </a:p>
          <a:p>
            <a:endParaRPr lang="sv-SE" altLang="sv-SE" b="1" u="sng">
              <a:latin typeface="Arial" panose="020B0604020202020204" pitchFamily="34" charset="0"/>
            </a:endParaRPr>
          </a:p>
          <a:p>
            <a:r>
              <a:rPr lang="sv-SE" altLang="sv-SE" b="1" u="sng">
                <a:latin typeface="Arial" panose="020B0604020202020204" pitchFamily="34" charset="0"/>
              </a:rPr>
              <a:t>Vad ska du bli när du blir stor? När blir du klar med din utbildning? Det är väl frågor som vi alla har fått någon gång. </a:t>
            </a:r>
            <a:br>
              <a:rPr lang="sv-SE" altLang="sv-SE" b="1" u="sng">
                <a:latin typeface="Arial" panose="020B0604020202020204" pitchFamily="34" charset="0"/>
              </a:rPr>
            </a:br>
            <a:r>
              <a:rPr lang="sv-SE" altLang="sv-SE" b="1" u="sng">
                <a:latin typeface="Arial" panose="020B0604020202020204" pitchFamily="34" charset="0"/>
                <a:sym typeface="Wingdings" panose="05000000000000000000" pitchFamily="2" charset="2"/>
              </a:rPr>
              <a:t> </a:t>
            </a:r>
            <a:r>
              <a:rPr lang="en-US" altLang="sv-SE" b="1" u="sng">
                <a:latin typeface="Arial" panose="020B0604020202020204" pitchFamily="34" charset="0"/>
                <a:sym typeface="Wingdings" panose="05000000000000000000" pitchFamily="2" charset="2"/>
              </a:rPr>
              <a:t>- </a:t>
            </a:r>
            <a:r>
              <a:rPr lang="en-US" altLang="sv-SE" b="0" i="1" u="sng">
                <a:solidFill>
                  <a:schemeClr val="tx2"/>
                </a:solidFill>
                <a:latin typeface="Arial" panose="020B0604020202020204" pitchFamily="34" charset="0"/>
                <a:sym typeface="Wingdings" panose="05000000000000000000" pitchFamily="2" charset="2"/>
              </a:rPr>
              <a:t>Vi lever I </a:t>
            </a:r>
            <a:r>
              <a:rPr lang="en-US" altLang="sv-SE" b="0" i="1" u="sng" err="1">
                <a:solidFill>
                  <a:schemeClr val="tx2"/>
                </a:solidFill>
                <a:latin typeface="Arial" panose="020B0604020202020204" pitchFamily="34" charset="0"/>
                <a:sym typeface="Wingdings" panose="05000000000000000000" pitchFamily="2" charset="2"/>
              </a:rPr>
              <a:t>ett</a:t>
            </a:r>
            <a:r>
              <a:rPr lang="en-US" altLang="sv-SE" b="0" i="1" u="sng">
                <a:solidFill>
                  <a:schemeClr val="tx2"/>
                </a:solidFill>
                <a:latin typeface="Arial" panose="020B0604020202020204" pitchFamily="34" charset="0"/>
                <a:sym typeface="Wingdings" panose="05000000000000000000" pitchFamily="2" charset="2"/>
              </a:rPr>
              <a:t> </a:t>
            </a:r>
            <a:r>
              <a:rPr lang="en-US" altLang="sv-SE" b="0" i="1" u="sng" err="1">
                <a:solidFill>
                  <a:schemeClr val="tx2"/>
                </a:solidFill>
                <a:latin typeface="Arial" panose="020B0604020202020204" pitchFamily="34" charset="0"/>
                <a:sym typeface="Wingdings" panose="05000000000000000000" pitchFamily="2" charset="2"/>
              </a:rPr>
              <a:t>samhälle</a:t>
            </a:r>
            <a:r>
              <a:rPr lang="en-US" altLang="sv-SE" b="0" i="1" u="sng" baseline="0">
                <a:solidFill>
                  <a:schemeClr val="tx2"/>
                </a:solidFill>
                <a:latin typeface="Arial" panose="020B0604020202020204" pitchFamily="34" charset="0"/>
                <a:sym typeface="Wingdings" panose="05000000000000000000" pitchFamily="2" charset="2"/>
              </a:rPr>
              <a:t> </a:t>
            </a:r>
            <a:r>
              <a:rPr lang="en-US" altLang="sv-SE" b="0" i="1" u="sng" baseline="0" err="1">
                <a:solidFill>
                  <a:schemeClr val="tx2"/>
                </a:solidFill>
                <a:latin typeface="Arial" panose="020B0604020202020204" pitchFamily="34" charset="0"/>
                <a:sym typeface="Wingdings" panose="05000000000000000000" pitchFamily="2" charset="2"/>
              </a:rPr>
              <a:t>där</a:t>
            </a:r>
            <a:r>
              <a:rPr lang="en-US" altLang="sv-SE" b="0" i="1" u="sng" baseline="0">
                <a:solidFill>
                  <a:schemeClr val="tx2"/>
                </a:solidFill>
                <a:latin typeface="Arial" panose="020B0604020202020204" pitchFamily="34" charset="0"/>
                <a:sym typeface="Wingdings" panose="05000000000000000000" pitchFamily="2" charset="2"/>
              </a:rPr>
              <a:t> vi </a:t>
            </a:r>
            <a:r>
              <a:rPr lang="en-US" altLang="sv-SE" b="0" i="1" u="sng" baseline="0" err="1">
                <a:solidFill>
                  <a:schemeClr val="tx2"/>
                </a:solidFill>
                <a:latin typeface="Arial" panose="020B0604020202020204" pitchFamily="34" charset="0"/>
                <a:sym typeface="Wingdings" panose="05000000000000000000" pitchFamily="2" charset="2"/>
              </a:rPr>
              <a:t>förväntas</a:t>
            </a:r>
            <a:r>
              <a:rPr lang="en-US" altLang="sv-SE" b="0" i="1" u="sng" baseline="0">
                <a:solidFill>
                  <a:schemeClr val="tx2"/>
                </a:solidFill>
                <a:latin typeface="Arial" panose="020B0604020202020204" pitchFamily="34" charset="0"/>
                <a:sym typeface="Wingdings" panose="05000000000000000000" pitchFamily="2" charset="2"/>
              </a:rPr>
              <a:t> </a:t>
            </a:r>
            <a:r>
              <a:rPr lang="en-US" altLang="sv-SE" b="0" i="1" u="sng" baseline="0" err="1">
                <a:solidFill>
                  <a:schemeClr val="tx2"/>
                </a:solidFill>
                <a:latin typeface="Arial" panose="020B0604020202020204" pitchFamily="34" charset="0"/>
                <a:sym typeface="Wingdings" panose="05000000000000000000" pitchFamily="2" charset="2"/>
              </a:rPr>
              <a:t>att</a:t>
            </a:r>
            <a:r>
              <a:rPr lang="en-US" altLang="sv-SE" b="0" i="1" u="sng" baseline="0">
                <a:solidFill>
                  <a:schemeClr val="tx2"/>
                </a:solidFill>
                <a:latin typeface="Arial" panose="020B0604020202020204" pitchFamily="34" charset="0"/>
                <a:sym typeface="Wingdings" panose="05000000000000000000" pitchFamily="2" charset="2"/>
              </a:rPr>
              <a:t> </a:t>
            </a:r>
            <a:r>
              <a:rPr lang="en-US" altLang="sv-SE" b="0" i="1" u="sng" baseline="0" err="1">
                <a:solidFill>
                  <a:schemeClr val="tx2"/>
                </a:solidFill>
                <a:latin typeface="Arial" panose="020B0604020202020204" pitchFamily="34" charset="0"/>
                <a:sym typeface="Wingdings" panose="05000000000000000000" pitchFamily="2" charset="2"/>
              </a:rPr>
              <a:t>kunna</a:t>
            </a:r>
            <a:r>
              <a:rPr lang="en-US" altLang="sv-SE" b="0" i="1" u="sng" baseline="0">
                <a:solidFill>
                  <a:schemeClr val="tx2"/>
                </a:solidFill>
                <a:latin typeface="Arial" panose="020B0604020202020204" pitchFamily="34" charset="0"/>
                <a:sym typeface="Wingdings" panose="05000000000000000000" pitchFamily="2" charset="2"/>
              </a:rPr>
              <a:t> </a:t>
            </a:r>
            <a:r>
              <a:rPr lang="en-US" altLang="sv-SE" b="0" i="1" u="sng" baseline="0" err="1">
                <a:solidFill>
                  <a:schemeClr val="tx2"/>
                </a:solidFill>
                <a:latin typeface="Arial" panose="020B0604020202020204" pitchFamily="34" charset="0"/>
                <a:sym typeface="Wingdings" panose="05000000000000000000" pitchFamily="2" charset="2"/>
              </a:rPr>
              <a:t>identifiera</a:t>
            </a:r>
            <a:r>
              <a:rPr lang="en-US" altLang="sv-SE" b="0" i="1" u="sng" baseline="0">
                <a:solidFill>
                  <a:schemeClr val="tx2"/>
                </a:solidFill>
                <a:latin typeface="Arial" panose="020B0604020202020204" pitchFamily="34" charset="0"/>
                <a:sym typeface="Wingdings" panose="05000000000000000000" pitchFamily="2" charset="2"/>
              </a:rPr>
              <a:t>/</a:t>
            </a:r>
            <a:r>
              <a:rPr lang="en-US" altLang="sv-SE" b="0" i="1" u="sng" baseline="0" err="1">
                <a:solidFill>
                  <a:schemeClr val="tx2"/>
                </a:solidFill>
                <a:latin typeface="Arial" panose="020B0604020202020204" pitchFamily="34" charset="0"/>
                <a:sym typeface="Wingdings" panose="05000000000000000000" pitchFamily="2" charset="2"/>
              </a:rPr>
              <a:t>välja</a:t>
            </a:r>
            <a:r>
              <a:rPr lang="en-US" altLang="sv-SE" b="0" i="1" u="sng" baseline="0">
                <a:solidFill>
                  <a:schemeClr val="tx2"/>
                </a:solidFill>
                <a:latin typeface="Arial" panose="020B0604020202020204" pitchFamily="34" charset="0"/>
                <a:sym typeface="Wingdings" panose="05000000000000000000" pitchFamily="2" charset="2"/>
              </a:rPr>
              <a:t> </a:t>
            </a:r>
            <a:r>
              <a:rPr lang="en-US" altLang="sv-SE" b="0" i="1" u="sng" baseline="0" err="1">
                <a:solidFill>
                  <a:schemeClr val="tx2"/>
                </a:solidFill>
                <a:latin typeface="Arial" panose="020B0604020202020204" pitchFamily="34" charset="0"/>
                <a:sym typeface="Wingdings" panose="05000000000000000000" pitchFamily="2" charset="2"/>
              </a:rPr>
              <a:t>vår</a:t>
            </a:r>
            <a:r>
              <a:rPr lang="en-US" altLang="sv-SE" b="0" i="1" u="sng" baseline="0">
                <a:solidFill>
                  <a:schemeClr val="tx2"/>
                </a:solidFill>
                <a:latin typeface="Arial" panose="020B0604020202020204" pitchFamily="34" charset="0"/>
                <a:sym typeface="Wingdings" panose="05000000000000000000" pitchFamily="2" charset="2"/>
              </a:rPr>
              <a:t> </a:t>
            </a:r>
            <a:r>
              <a:rPr lang="en-US" altLang="sv-SE" b="0" i="1" u="sng" baseline="0" err="1">
                <a:solidFill>
                  <a:schemeClr val="tx2"/>
                </a:solidFill>
                <a:latin typeface="Arial" panose="020B0604020202020204" pitchFamily="34" charset="0"/>
                <a:sym typeface="Wingdings" panose="05000000000000000000" pitchFamily="2" charset="2"/>
              </a:rPr>
              <a:t>framtida</a:t>
            </a:r>
            <a:r>
              <a:rPr lang="en-US" altLang="sv-SE" b="0" i="1" u="sng" baseline="0">
                <a:solidFill>
                  <a:schemeClr val="tx2"/>
                </a:solidFill>
                <a:latin typeface="Arial" panose="020B0604020202020204" pitchFamily="34" charset="0"/>
                <a:sym typeface="Wingdings" panose="05000000000000000000" pitchFamily="2" charset="2"/>
              </a:rPr>
              <a:t> </a:t>
            </a:r>
            <a:r>
              <a:rPr lang="en-US" altLang="sv-SE" b="0" i="1" u="sng" baseline="0" err="1">
                <a:solidFill>
                  <a:schemeClr val="tx2"/>
                </a:solidFill>
                <a:latin typeface="Arial" panose="020B0604020202020204" pitchFamily="34" charset="0"/>
                <a:sym typeface="Wingdings" panose="05000000000000000000" pitchFamily="2" charset="2"/>
              </a:rPr>
              <a:t>yrkesroll</a:t>
            </a:r>
            <a:r>
              <a:rPr lang="en-US" altLang="sv-SE" b="0" i="1" u="sng" baseline="0">
                <a:solidFill>
                  <a:schemeClr val="tx2"/>
                </a:solidFill>
                <a:latin typeface="Arial" panose="020B0604020202020204" pitchFamily="34" charset="0"/>
                <a:sym typeface="Wingdings" panose="05000000000000000000" pitchFamily="2" charset="2"/>
              </a:rPr>
              <a:t>. </a:t>
            </a:r>
            <a:r>
              <a:rPr lang="en-US" altLang="sv-SE" b="1" i="1" u="none">
                <a:solidFill>
                  <a:schemeClr val="tx2"/>
                </a:solidFill>
                <a:latin typeface="Arial" panose="020B0604020202020204" pitchFamily="34" charset="0"/>
                <a:sym typeface="Wingdings" panose="05000000000000000000" pitchFamily="2" charset="2"/>
              </a:rPr>
              <a:t>- </a:t>
            </a:r>
            <a:r>
              <a:rPr lang="sv-SE" altLang="sv-SE" b="1" i="1" u="none">
                <a:solidFill>
                  <a:schemeClr val="tx2"/>
                </a:solidFill>
                <a:latin typeface="Arial" panose="020B0604020202020204" pitchFamily="34" charset="0"/>
                <a:sym typeface="Wingdings" panose="05000000000000000000" pitchFamily="2" charset="2"/>
              </a:rPr>
              <a:t>Ju snabbare vi vet desto bättre</a:t>
            </a:r>
            <a:r>
              <a:rPr lang="sv-SE" altLang="sv-SE" b="0" i="1" u="sng">
                <a:solidFill>
                  <a:schemeClr val="tx2"/>
                </a:solidFill>
                <a:latin typeface="Arial" panose="020B0604020202020204" pitchFamily="34" charset="0"/>
                <a:sym typeface="Wingdings" panose="05000000000000000000" pitchFamily="2" charset="2"/>
              </a:rPr>
              <a:t>.</a:t>
            </a:r>
            <a:r>
              <a:rPr lang="sv-SE" altLang="sv-SE" b="0" i="1" u="sng" baseline="0">
                <a:solidFill>
                  <a:schemeClr val="tx2"/>
                </a:solidFill>
                <a:latin typeface="Arial" panose="020B0604020202020204" pitchFamily="34" charset="0"/>
                <a:sym typeface="Wingdings" panose="05000000000000000000" pitchFamily="2" charset="2"/>
              </a:rPr>
              <a:t> </a:t>
            </a:r>
            <a:endParaRPr lang="en-US" altLang="sv-SE" b="0" i="1" u="sng" baseline="0">
              <a:solidFill>
                <a:schemeClr val="tx2"/>
              </a:solidFill>
              <a:latin typeface="Arial" panose="020B0604020202020204" pitchFamily="34" charset="0"/>
              <a:sym typeface="Wingdings" panose="05000000000000000000" pitchFamily="2" charset="2"/>
            </a:endParaRPr>
          </a:p>
          <a:p>
            <a:r>
              <a:rPr lang="en-US" altLang="sv-SE" b="0" i="1" u="sng" baseline="0">
                <a:solidFill>
                  <a:schemeClr val="tx2"/>
                </a:solidFill>
                <a:latin typeface="Arial" panose="020B0604020202020204" pitchFamily="34" charset="0"/>
                <a:sym typeface="Wingdings" panose="05000000000000000000" pitchFamily="2" charset="2"/>
              </a:rPr>
              <a:t> (it a little crazy that you are supposed to choose and commit to a career that you have never tried out and know very little about?)</a:t>
            </a:r>
            <a:endParaRPr lang="sv-SE" altLang="sv-SE" b="0" i="1" u="sng">
              <a:solidFill>
                <a:schemeClr val="tx2"/>
              </a:solidFill>
              <a:latin typeface="Arial" panose="020B0604020202020204" pitchFamily="34" charset="0"/>
            </a:endParaRPr>
          </a:p>
          <a:p>
            <a:r>
              <a:rPr lang="sv-SE" altLang="sv-SE">
                <a:latin typeface="Arial" panose="020B0604020202020204" pitchFamily="34" charset="0"/>
              </a:rPr>
              <a:t>I dagens</a:t>
            </a:r>
            <a:r>
              <a:rPr lang="sv-SE" altLang="sv-SE" baseline="0">
                <a:latin typeface="Arial" panose="020B0604020202020204" pitchFamily="34" charset="0"/>
              </a:rPr>
              <a:t> </a:t>
            </a:r>
            <a:r>
              <a:rPr lang="sv-SE" altLang="sv-SE">
                <a:latin typeface="Arial" panose="020B0604020202020204" pitchFamily="34" charset="0"/>
              </a:rPr>
              <a:t>föränderliga värld gäller nya spelregler på arbetsmarknaden. Nu handlar det snararare om att</a:t>
            </a:r>
            <a:r>
              <a:rPr lang="sv-SE" altLang="sv-SE" baseline="0">
                <a:latin typeface="Arial" panose="020B0604020202020204" pitchFamily="34" charset="0"/>
              </a:rPr>
              <a:t> </a:t>
            </a:r>
            <a:r>
              <a:rPr lang="sv-SE" altLang="sv-SE">
                <a:latin typeface="Arial" panose="020B0604020202020204" pitchFamily="34" charset="0"/>
              </a:rPr>
              <a:t>se sitt yrkesliv som en kontinuerlig utvecklingsprocess .</a:t>
            </a:r>
          </a:p>
          <a:p>
            <a:endParaRPr lang="sv-SE" altLang="sv-SE" b="1">
              <a:latin typeface="Arial" panose="020B0604020202020204" pitchFamily="34" charset="0"/>
            </a:endParaRPr>
          </a:p>
          <a:p>
            <a:r>
              <a:rPr lang="sv-SE" altLang="sv-SE" b="1">
                <a:latin typeface="Arial" panose="020B0604020202020204" pitchFamily="34" charset="0"/>
              </a:rPr>
              <a:t>Vi alla har någon form av karriär, och din karriärutveckling har redan börjat. (Du</a:t>
            </a:r>
            <a:r>
              <a:rPr lang="sv-SE" altLang="sv-SE" b="1" baseline="0">
                <a:latin typeface="Arial" panose="020B0604020202020204" pitchFamily="34" charset="0"/>
              </a:rPr>
              <a:t> kanske inte ens är medveten om det)</a:t>
            </a:r>
            <a:endParaRPr lang="sv-SE" altLang="sv-SE" b="1">
              <a:latin typeface="Arial" panose="020B0604020202020204" pitchFamily="34" charset="0"/>
            </a:endParaRPr>
          </a:p>
          <a:p>
            <a:r>
              <a:rPr lang="sv-SE" altLang="sv-SE">
                <a:latin typeface="Arial" panose="020B0604020202020204" pitchFamily="34" charset="0"/>
              </a:rPr>
              <a:t>Du</a:t>
            </a:r>
            <a:r>
              <a:rPr lang="sv-SE" altLang="sv-SE" baseline="0">
                <a:latin typeface="Arial" panose="020B0604020202020204" pitchFamily="34" charset="0"/>
              </a:rPr>
              <a:t> har gjort många viktiga val i ditt liv: Du har gjort ett val till gymnasiet - vilket program, linje eller ämne. Du har valt att söka sommarpraktik / Jobb. Tagit till dig spännande erfarenheter och möjligheter under din resa. </a:t>
            </a:r>
          </a:p>
          <a:p>
            <a:r>
              <a:rPr lang="sv-SE" altLang="sv-SE" baseline="0">
                <a:latin typeface="Arial" panose="020B0604020202020204" pitchFamily="34" charset="0"/>
              </a:rPr>
              <a:t>Min poäng är att din karriär börjar inte efter studenten eller när du har tagit din examen – Utan din karriär har redan börjat. </a:t>
            </a:r>
            <a:br>
              <a:rPr lang="en-US" altLang="sv-SE" baseline="0">
                <a:latin typeface="Arial" panose="020B0604020202020204" pitchFamily="34" charset="0"/>
              </a:rPr>
            </a:br>
            <a:r>
              <a:rPr lang="en-US" altLang="sv-SE" b="1" i="1" baseline="0">
                <a:latin typeface="Arial" panose="020B0604020202020204" pitchFamily="34" charset="0"/>
              </a:rPr>
              <a:t> Building your career is not just about finding a job, it is actually about deciding who you are and what kind of life you want to </a:t>
            </a:r>
            <a:r>
              <a:rPr lang="en-US" altLang="sv-SE" b="1" i="1" baseline="0" err="1">
                <a:latin typeface="Arial" panose="020B0604020202020204" pitchFamily="34" charset="0"/>
              </a:rPr>
              <a:t>lead.This</a:t>
            </a:r>
            <a:r>
              <a:rPr lang="en-US" altLang="sv-SE" b="1" i="1" baseline="0">
                <a:latin typeface="Arial" panose="020B0604020202020204" pitchFamily="34" charset="0"/>
              </a:rPr>
              <a:t> is important stuff and we think that it is worth you spending some time on it.</a:t>
            </a:r>
            <a:br>
              <a:rPr lang="en-US" altLang="sv-SE" b="1" i="1" baseline="0">
                <a:latin typeface="Arial" panose="020B0604020202020204" pitchFamily="34" charset="0"/>
              </a:rPr>
            </a:br>
            <a:r>
              <a:rPr lang="en-US" altLang="sv-SE" b="1" i="1" u="sng" baseline="0">
                <a:latin typeface="Arial" panose="020B0604020202020204" pitchFamily="34" charset="0"/>
              </a:rPr>
              <a:t>HUR VILL JAG LEVA I FRAMTIDEN? -&gt; </a:t>
            </a:r>
            <a:r>
              <a:rPr lang="en-US" altLang="sv-SE" b="1" i="1" u="sng" baseline="0" err="1">
                <a:latin typeface="Arial" panose="020B0604020202020204" pitchFamily="34" charset="0"/>
              </a:rPr>
              <a:t>Vilken</a:t>
            </a:r>
            <a:r>
              <a:rPr lang="en-US" altLang="sv-SE" b="1" i="1" u="sng" baseline="0">
                <a:latin typeface="Arial" panose="020B0604020202020204" pitchFamily="34" charset="0"/>
              </a:rPr>
              <a:t> </a:t>
            </a:r>
            <a:r>
              <a:rPr lang="en-US" altLang="sv-SE" b="1" i="1" u="sng" baseline="0" err="1">
                <a:latin typeface="Arial" panose="020B0604020202020204" pitchFamily="34" charset="0"/>
              </a:rPr>
              <a:t>livsstil</a:t>
            </a:r>
            <a:r>
              <a:rPr lang="en-US" altLang="sv-SE" b="1" i="1" u="sng" baseline="0">
                <a:latin typeface="Arial" panose="020B0604020202020204" pitchFamily="34" charset="0"/>
              </a:rPr>
              <a:t> </a:t>
            </a:r>
            <a:r>
              <a:rPr lang="en-US" altLang="sv-SE" b="1" i="1" u="sng" baseline="0" err="1">
                <a:latin typeface="Arial" panose="020B0604020202020204" pitchFamily="34" charset="0"/>
              </a:rPr>
              <a:t>vill</a:t>
            </a:r>
            <a:r>
              <a:rPr lang="en-US" altLang="sv-SE" b="1" i="1" u="sng" baseline="0">
                <a:latin typeface="Arial" panose="020B0604020202020204" pitchFamily="34" charset="0"/>
              </a:rPr>
              <a:t> jag ha? </a:t>
            </a:r>
            <a:endParaRPr lang="sv-SE" altLang="sv-SE" b="1" i="1" u="sng" baseline="0">
              <a:latin typeface="Arial" panose="020B0604020202020204" pitchFamily="34" charset="0"/>
            </a:endParaRPr>
          </a:p>
          <a:p>
            <a:endParaRPr lang="sv-SE" altLang="sv-SE">
              <a:latin typeface="Arial" panose="020B0604020202020204" pitchFamily="34" charset="0"/>
            </a:endParaRPr>
          </a:p>
          <a:p>
            <a:r>
              <a:rPr lang="sv-SE" altLang="sv-SE">
                <a:latin typeface="Arial" panose="020B0604020202020204" pitchFamily="34" charset="0"/>
              </a:rPr>
              <a:t>Istället</a:t>
            </a:r>
            <a:r>
              <a:rPr lang="sv-SE" altLang="sv-SE" baseline="0">
                <a:latin typeface="Arial" panose="020B0604020202020204" pitchFamily="34" charset="0"/>
              </a:rPr>
              <a:t> för att fråga dig själv ”Vad ska jag göra med mitt liv?” --&gt; ANVÄND DET SOM FUNGERAR! </a:t>
            </a:r>
          </a:p>
          <a:p>
            <a:pPr marL="171450" indent="-171450">
              <a:buFont typeface="Wingdings" panose="05000000000000000000" pitchFamily="2" charset="2"/>
              <a:buChar char="à"/>
            </a:pPr>
            <a:r>
              <a:rPr lang="sv-SE" altLang="sv-SE" baseline="0">
                <a:latin typeface="Arial" panose="020B0604020202020204" pitchFamily="34" charset="0"/>
                <a:sym typeface="Wingdings" panose="05000000000000000000" pitchFamily="2" charset="2"/>
              </a:rPr>
              <a:t>Tänk/funderar över:</a:t>
            </a:r>
          </a:p>
          <a:p>
            <a:pPr marL="171450" indent="-171450">
              <a:buFontTx/>
              <a:buChar char="-"/>
            </a:pPr>
            <a:r>
              <a:rPr lang="sv-SE" altLang="sv-SE" baseline="0">
                <a:latin typeface="Arial" panose="020B0604020202020204" pitchFamily="34" charset="0"/>
                <a:sym typeface="Wingdings" panose="05000000000000000000" pitchFamily="2" charset="2"/>
              </a:rPr>
              <a:t>Vad har jag för tillgängliga resurser som jag kan använda för att etablera mig karriär? </a:t>
            </a:r>
          </a:p>
          <a:p>
            <a:pPr marL="171450" indent="-171450">
              <a:buFontTx/>
              <a:buChar char="-"/>
            </a:pPr>
            <a:r>
              <a:rPr lang="sv-SE" altLang="sv-SE" baseline="0">
                <a:latin typeface="Arial" panose="020B0604020202020204" pitchFamily="34" charset="0"/>
                <a:sym typeface="Wingdings" panose="05000000000000000000" pitchFamily="2" charset="2"/>
              </a:rPr>
              <a:t>Hur kan jag öka mitt nätverk?  Med personer som kan hjälpa mig vidare.</a:t>
            </a:r>
          </a:p>
          <a:p>
            <a:pPr marL="171450" indent="-171450">
              <a:buFontTx/>
              <a:buChar char="-"/>
            </a:pPr>
            <a:r>
              <a:rPr lang="sv-SE" altLang="sv-SE" baseline="0">
                <a:latin typeface="Arial" panose="020B0604020202020204" pitchFamily="34" charset="0"/>
                <a:sym typeface="Wingdings" panose="05000000000000000000" pitchFamily="2" charset="2"/>
              </a:rPr>
              <a:t>Hur kan jag lära mig nya färdigheter, </a:t>
            </a:r>
            <a:r>
              <a:rPr lang="sv-SE" altLang="sv-SE" baseline="0" err="1">
                <a:latin typeface="Arial" panose="020B0604020202020204" pitchFamily="34" charset="0"/>
                <a:sym typeface="Wingdings" panose="05000000000000000000" pitchFamily="2" charset="2"/>
              </a:rPr>
              <a:t>skills</a:t>
            </a:r>
            <a:r>
              <a:rPr lang="sv-SE" altLang="sv-SE" baseline="0">
                <a:latin typeface="Arial" panose="020B0604020202020204" pitchFamily="34" charset="0"/>
                <a:sym typeface="Wingdings" panose="05000000000000000000" pitchFamily="2" charset="2"/>
              </a:rPr>
              <a:t>, kunskaper? Mina styrkor och svagheter. Vad värdesätter jag? </a:t>
            </a:r>
          </a:p>
          <a:p>
            <a:pPr marL="171450" indent="-171450">
              <a:buFontTx/>
              <a:buChar char="-"/>
            </a:pPr>
            <a:r>
              <a:rPr lang="sv-SE" altLang="sv-SE" baseline="0">
                <a:latin typeface="Arial" panose="020B0604020202020204" pitchFamily="34" charset="0"/>
                <a:sym typeface="Wingdings" panose="05000000000000000000" pitchFamily="2" charset="2"/>
              </a:rPr>
              <a:t>Hur kan jag hitta mer information om det som jag är intresserad av eller nyfiken över? </a:t>
            </a:r>
          </a:p>
          <a:p>
            <a:pPr marL="171450" indent="-171450">
              <a:buFontTx/>
              <a:buChar char="-"/>
            </a:pPr>
            <a:endParaRPr lang="sv-SE" altLang="sv-SE" baseline="0">
              <a:latin typeface="Arial" panose="020B0604020202020204" pitchFamily="34" charset="0"/>
              <a:sym typeface="Wingdings" panose="05000000000000000000" pitchFamily="2" charset="2"/>
            </a:endParaRPr>
          </a:p>
          <a:p>
            <a:pPr marL="0" indent="0">
              <a:buFontTx/>
              <a:buNone/>
            </a:pPr>
            <a:r>
              <a:rPr lang="sv-SE" altLang="sv-SE" baseline="0">
                <a:latin typeface="Arial" panose="020B0604020202020204" pitchFamily="34" charset="0"/>
                <a:sym typeface="Wingdings" panose="05000000000000000000" pitchFamily="2" charset="2"/>
              </a:rPr>
              <a:t>^Detta tror jag är nyttigare och viktigare än att vänta på att svaret ska komma av sig själv. Det är bättre att lägga fokus och energi på att göra saker än att vara orolig över vilken väg du ska ta, När du kommer ändå att byta riktning och vägar under din karriär. Det är helt okej och normalt att göra så. Det viktigaste är att du tar med dig all lärdom under loppet och det är inte viktigt att finna det perfekta jobbet, utan det är bättre att du känner att din karriär går framåt. </a:t>
            </a:r>
          </a:p>
          <a:p>
            <a:pPr marL="0" indent="0">
              <a:buFontTx/>
              <a:buNone/>
            </a:pPr>
            <a:endParaRPr lang="sv-SE" altLang="sv-SE" baseline="0">
              <a:latin typeface="Arial" panose="020B0604020202020204" pitchFamily="34" charset="0"/>
              <a:sym typeface="Wingdings" panose="05000000000000000000" pitchFamily="2" charset="2"/>
            </a:endParaRPr>
          </a:p>
          <a:p>
            <a:pPr marL="0" indent="0">
              <a:buFontTx/>
              <a:buNone/>
            </a:pPr>
            <a:r>
              <a:rPr lang="sv-SE" altLang="sv-SE" baseline="0">
                <a:latin typeface="Arial" panose="020B0604020202020204" pitchFamily="34" charset="0"/>
                <a:sym typeface="Wingdings" panose="05000000000000000000" pitchFamily="2" charset="2"/>
              </a:rPr>
              <a:t>Du kan inte påverka dåtiden – Blicka istället framåt och testa och gör det som är möjligt. </a:t>
            </a:r>
            <a:endParaRPr lang="sv-SE" altLang="sv-SE">
              <a:latin typeface="Arial" panose="020B0604020202020204" pitchFamily="34" charset="0"/>
            </a:endParaRPr>
          </a:p>
        </p:txBody>
      </p:sp>
      <p:sp>
        <p:nvSpPr>
          <p:cNvPr id="8196" name="Platshållare för bildnummer 3"/>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D153CA2-4026-432E-BC7B-42E2804B0C36}" type="slidenum">
              <a:rPr lang="sv-SE" altLang="sv-SE" smtClean="0">
                <a:latin typeface="Times New Roman" panose="02020603050405020304" pitchFamily="18" charset="0"/>
              </a:rPr>
              <a:pPr/>
              <a:t>30</a:t>
            </a:fld>
            <a:endParaRPr lang="sv-SE" altLang="sv-SE">
              <a:latin typeface="Times New Roman" panose="02020603050405020304" pitchFamily="18" charset="0"/>
            </a:endParaRPr>
          </a:p>
        </p:txBody>
      </p:sp>
      <p:sp>
        <p:nvSpPr>
          <p:cNvPr id="8197" name="Platshållare för sidfot 1"/>
          <p:cNvSpPr>
            <a:spLocks noGrp="1"/>
          </p:cNvSpPr>
          <p:nvPr>
            <p:ph type="ftr" sz="quarter" idx="4"/>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sv-SE" altLang="sv-SE">
              <a:latin typeface="Times New Roman" panose="02020603050405020304" pitchFamily="18" charset="0"/>
            </a:endParaRPr>
          </a:p>
        </p:txBody>
      </p:sp>
    </p:spTree>
    <p:extLst>
      <p:ext uri="{BB962C8B-B14F-4D97-AF65-F5344CB8AC3E}">
        <p14:creationId xmlns:p14="http://schemas.microsoft.com/office/powerpoint/2010/main" val="29689885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1.</a:t>
            </a:r>
            <a:r>
              <a:rPr lang="sv-SE" baseline="0"/>
              <a:t> </a:t>
            </a:r>
            <a:r>
              <a:rPr lang="sv-SE"/>
              <a:t>*Låt den sökande skriva en berättelse</a:t>
            </a:r>
            <a:r>
              <a:rPr lang="sv-SE" baseline="0"/>
              <a:t> om en period eller en händelse i sitt liv. Utifrån sin livsvärld. </a:t>
            </a:r>
          </a:p>
          <a:p>
            <a:endParaRPr lang="sv-SE" baseline="0"/>
          </a:p>
          <a:p>
            <a:r>
              <a:rPr lang="sv-SE" baseline="0"/>
              <a:t>2. *Låt den sökande fylla i de olika sektorerna i </a:t>
            </a:r>
            <a:r>
              <a:rPr lang="sv-SE" baseline="0" err="1"/>
              <a:t>livsvärldscikeln</a:t>
            </a:r>
            <a:r>
              <a:rPr lang="sv-SE" baseline="0"/>
              <a:t> som en uppgift utanför samtalet. Vid nästkommande samtal diskuteras vad som den sökande skrivit. </a:t>
            </a:r>
          </a:p>
          <a:p>
            <a:endParaRPr lang="sv-SE" baseline="0"/>
          </a:p>
          <a:p>
            <a:r>
              <a:rPr lang="sv-SE" baseline="0"/>
              <a:t>3.*Vilka fem olika identiteter kan den sökande definiera hos sig själv, vilken är den viktigaste. </a:t>
            </a:r>
          </a:p>
          <a:p>
            <a:endParaRPr lang="sv-SE"/>
          </a:p>
          <a:p>
            <a:r>
              <a:rPr lang="sv-SE"/>
              <a:t>4. *Låt</a:t>
            </a:r>
            <a:r>
              <a:rPr lang="sv-SE" baseline="0"/>
              <a:t> den sökande rita en stor cirkel på ett papper och markera den egna uppfattningen av de tre olika framtidernas andel av den sökandes framtidstankar. Som sektorer i cirkeln. Skriv in dina egna tankar. </a:t>
            </a:r>
          </a:p>
          <a:p>
            <a:endParaRPr lang="sv-SE" baseline="0"/>
          </a:p>
          <a:p>
            <a:r>
              <a:rPr lang="sv-SE" sz="1400" b="1" u="sng"/>
              <a:t>Frågor du bör ställa till dig själv:</a:t>
            </a:r>
          </a:p>
          <a:p>
            <a:pPr marL="171450" indent="-171450">
              <a:buFont typeface="Wingdings" panose="05000000000000000000" pitchFamily="2" charset="2"/>
              <a:buChar char="Ø"/>
            </a:pPr>
            <a:r>
              <a:rPr lang="sv-SE" sz="1200"/>
              <a:t>Vad skulle jag vilja veta mer om? </a:t>
            </a:r>
          </a:p>
          <a:p>
            <a:pPr marL="171450" indent="-171450">
              <a:buFont typeface="Wingdings" panose="05000000000000000000" pitchFamily="2" charset="2"/>
              <a:buChar char="Ø"/>
            </a:pPr>
            <a:r>
              <a:rPr lang="sv-SE" sz="1200"/>
              <a:t>Vilka kunskaper, metoder eller verktyg vill jag ta till mig? </a:t>
            </a:r>
          </a:p>
          <a:p>
            <a:pPr marL="171450" indent="-171450">
              <a:buFont typeface="Wingdings" panose="05000000000000000000" pitchFamily="2" charset="2"/>
              <a:buChar char="Ø"/>
            </a:pPr>
            <a:r>
              <a:rPr lang="sv-SE" sz="1200"/>
              <a:t>Har jag några kortsiktiga eller långsiktiga mål med min karriär? </a:t>
            </a:r>
          </a:p>
          <a:p>
            <a:pPr marL="171450" indent="-171450">
              <a:buFont typeface="Wingdings" panose="05000000000000000000" pitchFamily="2" charset="2"/>
              <a:buChar char="Ø"/>
            </a:pPr>
            <a:r>
              <a:rPr lang="sv-SE" sz="1200"/>
              <a:t>Med </a:t>
            </a:r>
            <a:r>
              <a:rPr lang="sv-SE" sz="1200" b="1" u="sng"/>
              <a:t>VAD </a:t>
            </a:r>
            <a:r>
              <a:rPr lang="sv-SE" sz="1200"/>
              <a:t>och </a:t>
            </a:r>
            <a:r>
              <a:rPr lang="sv-SE" sz="1200" b="1" u="sng"/>
              <a:t>VAR</a:t>
            </a:r>
            <a:r>
              <a:rPr lang="sv-SE" sz="1200"/>
              <a:t> vill jag arbeta med i framtiden? </a:t>
            </a:r>
          </a:p>
          <a:p>
            <a:endParaRPr lang="sv-SE" sz="1400"/>
          </a:p>
          <a:p>
            <a:r>
              <a:rPr lang="sv-SE" altLang="sv-SE"/>
              <a:t>VAD</a:t>
            </a:r>
            <a:r>
              <a:rPr lang="sv-SE" altLang="sv-SE" baseline="0"/>
              <a:t> </a:t>
            </a:r>
            <a:r>
              <a:rPr lang="sv-SE" altLang="sv-SE"/>
              <a:t>vill du </a:t>
            </a:r>
            <a:r>
              <a:rPr lang="sv-SE" altLang="sv-SE" baseline="0"/>
              <a:t> </a:t>
            </a:r>
            <a:r>
              <a:rPr lang="sv-SE" altLang="sv-SE"/>
              <a:t>erbjuda?</a:t>
            </a:r>
            <a:br>
              <a:rPr lang="sv-SE" altLang="sv-SE"/>
            </a:br>
            <a:r>
              <a:rPr lang="sv-SE" altLang="sv-SE"/>
              <a:t>-</a:t>
            </a:r>
            <a:r>
              <a:rPr lang="sv-SE" altLang="sv-SE" baseline="0"/>
              <a:t> </a:t>
            </a:r>
            <a:r>
              <a:rPr lang="sv-SE" altLang="sv-SE"/>
              <a:t>Dina </a:t>
            </a:r>
            <a:r>
              <a:rPr lang="sv-SE" altLang="sv-SE" baseline="0"/>
              <a:t> </a:t>
            </a:r>
            <a:r>
              <a:rPr lang="sv-SE" altLang="sv-SE"/>
              <a:t>kompetenser,</a:t>
            </a:r>
            <a:r>
              <a:rPr lang="sv-SE" altLang="sv-SE" baseline="0"/>
              <a:t> </a:t>
            </a:r>
            <a:r>
              <a:rPr lang="sv-SE" altLang="sv-SE"/>
              <a:t>talanger</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400">
                <a:solidFill>
                  <a:schemeClr val="bg1"/>
                </a:solidFill>
              </a:rPr>
              <a:t>VAR</a:t>
            </a:r>
            <a:r>
              <a:rPr lang="sv-SE" sz="1400" baseline="0">
                <a:solidFill>
                  <a:schemeClr val="bg1"/>
                </a:solidFill>
              </a:rPr>
              <a:t> </a:t>
            </a:r>
            <a:r>
              <a:rPr lang="sv-SE" sz="1400">
                <a:solidFill>
                  <a:schemeClr val="bg1"/>
                </a:solidFill>
              </a:rPr>
              <a:t>vill du </a:t>
            </a:r>
            <a:r>
              <a:rPr lang="sv-SE" sz="1400" baseline="0">
                <a:solidFill>
                  <a:schemeClr val="bg1"/>
                </a:solidFill>
              </a:rPr>
              <a:t> </a:t>
            </a:r>
            <a:r>
              <a:rPr lang="sv-SE" sz="1400">
                <a:solidFill>
                  <a:schemeClr val="bg1"/>
                </a:solidFill>
              </a:rPr>
              <a:t>göra det?</a:t>
            </a:r>
            <a:br>
              <a:rPr lang="sv-SE" sz="1400">
                <a:solidFill>
                  <a:schemeClr val="bg1"/>
                </a:solidFill>
              </a:rPr>
            </a:br>
            <a:r>
              <a:rPr lang="sv-SE" sz="1200" baseline="0">
                <a:solidFill>
                  <a:schemeClr val="bg1"/>
                </a:solidFill>
              </a:rPr>
              <a:t>- </a:t>
            </a:r>
            <a:r>
              <a:rPr lang="sv-SE" sz="1200">
                <a:solidFill>
                  <a:schemeClr val="bg1"/>
                </a:solidFill>
              </a:rPr>
              <a:t>Dina intressen,</a:t>
            </a:r>
            <a:r>
              <a:rPr lang="sv-SE" sz="1200" baseline="0">
                <a:solidFill>
                  <a:schemeClr val="bg1"/>
                </a:solidFill>
              </a:rPr>
              <a:t> </a:t>
            </a:r>
            <a:r>
              <a:rPr lang="sv-SE" sz="1200">
                <a:solidFill>
                  <a:schemeClr val="bg1"/>
                </a:solidFill>
              </a:rPr>
              <a:t>värderingar</a:t>
            </a:r>
          </a:p>
          <a:p>
            <a:endParaRPr lang="sv-SE"/>
          </a:p>
          <a:p>
            <a:r>
              <a:rPr lang="sv-SE" sz="1200">
                <a:latin typeface="Times New Roman" panose="02020603050405020304" pitchFamily="18" charset="0"/>
                <a:cs typeface="Times New Roman" panose="02020603050405020304" pitchFamily="18" charset="0"/>
              </a:rPr>
              <a:t>Funderar också över: </a:t>
            </a:r>
          </a:p>
          <a:p>
            <a:pPr marL="285750" indent="-285750">
              <a:buFontTx/>
              <a:buChar char="-"/>
            </a:pPr>
            <a:r>
              <a:rPr lang="sv-SE" sz="1200">
                <a:latin typeface="Times New Roman" panose="02020603050405020304" pitchFamily="18" charset="0"/>
                <a:cs typeface="Times New Roman" panose="02020603050405020304" pitchFamily="18" charset="0"/>
              </a:rPr>
              <a:t>Hur ser det ut? </a:t>
            </a:r>
          </a:p>
          <a:p>
            <a:pPr marL="285750" indent="-285750">
              <a:buFontTx/>
              <a:buChar char="-"/>
            </a:pPr>
            <a:r>
              <a:rPr lang="sv-SE" sz="1200">
                <a:latin typeface="Times New Roman" panose="02020603050405020304" pitchFamily="18" charset="0"/>
                <a:cs typeface="Times New Roman" panose="02020603050405020304" pitchFamily="18" charset="0"/>
              </a:rPr>
              <a:t>Vilka möjligheter finns det? </a:t>
            </a:r>
          </a:p>
          <a:p>
            <a:pPr marL="285750" indent="-285750">
              <a:buFontTx/>
              <a:buChar char="-"/>
            </a:pPr>
            <a:r>
              <a:rPr lang="sv-SE" sz="1200">
                <a:latin typeface="Times New Roman" panose="02020603050405020304" pitchFamily="18" charset="0"/>
                <a:cs typeface="Times New Roman" panose="02020603050405020304" pitchFamily="18" charset="0"/>
              </a:rPr>
              <a:t>Vad finns det för tänkbara lösningar? </a:t>
            </a:r>
          </a:p>
          <a:p>
            <a:pPr marL="285750" indent="-285750">
              <a:buFontTx/>
              <a:buChar char="-"/>
            </a:pPr>
            <a:r>
              <a:rPr lang="sv-SE" sz="1200">
                <a:latin typeface="Times New Roman" panose="02020603050405020304" pitchFamily="18" charset="0"/>
                <a:cs typeface="Times New Roman" panose="02020603050405020304" pitchFamily="18" charset="0"/>
              </a:rPr>
              <a:t>Vilka för- och nackdelar finns det?</a:t>
            </a:r>
          </a:p>
          <a:p>
            <a:pPr marL="285750" indent="-285750">
              <a:buFontTx/>
              <a:buChar char="-"/>
            </a:pPr>
            <a:r>
              <a:rPr lang="sv-SE" sz="1200">
                <a:latin typeface="Times New Roman" panose="02020603050405020304" pitchFamily="18" charset="0"/>
                <a:cs typeface="Times New Roman" panose="02020603050405020304" pitchFamily="18" charset="0"/>
              </a:rPr>
              <a:t>Hur ser det ut på kort- och längre sikt? (1 år, 3 år eller 5 år)</a:t>
            </a:r>
          </a:p>
          <a:p>
            <a:pPr marL="285750" indent="-285750">
              <a:buFontTx/>
              <a:buChar char="-"/>
            </a:pPr>
            <a:r>
              <a:rPr lang="sv-SE" sz="1200">
                <a:latin typeface="Times New Roman" panose="02020603050405020304" pitchFamily="18" charset="0"/>
                <a:cs typeface="Times New Roman" panose="02020603050405020304" pitchFamily="18" charset="0"/>
              </a:rPr>
              <a:t>Vad behöver du göra för att ta dig mot målet? </a:t>
            </a:r>
          </a:p>
          <a:p>
            <a:endParaRPr lang="sv-SE"/>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21E07B-78B8-0A41-A6FD-B2454DDAA9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24031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err="1"/>
              <a:t>Beskriv</a:t>
            </a:r>
            <a:r>
              <a:rPr lang="en-US"/>
              <a:t> </a:t>
            </a:r>
            <a:r>
              <a:rPr lang="en-US" err="1"/>
              <a:t>förändringar</a:t>
            </a:r>
            <a:r>
              <a:rPr lang="en-US"/>
              <a:t> </a:t>
            </a:r>
            <a:r>
              <a:rPr lang="en-US" err="1"/>
              <a:t>som</a:t>
            </a:r>
            <a:r>
              <a:rPr lang="en-US"/>
              <a:t> har </a:t>
            </a:r>
            <a:r>
              <a:rPr lang="en-US" err="1"/>
              <a:t>skett</a:t>
            </a:r>
            <a:r>
              <a:rPr lang="en-US"/>
              <a:t>.</a:t>
            </a:r>
            <a:endParaRPr lang="sv-SE"/>
          </a:p>
          <a:p>
            <a:r>
              <a:rPr lang="en-US" err="1"/>
              <a:t>Frågeställningar</a:t>
            </a:r>
            <a:r>
              <a:rPr lang="en-US"/>
              <a:t>:</a:t>
            </a:r>
            <a:endParaRPr lang="sv-SE"/>
          </a:p>
          <a:p>
            <a:r>
              <a:rPr lang="en-US" err="1"/>
              <a:t>Vad</a:t>
            </a:r>
            <a:r>
              <a:rPr lang="en-US"/>
              <a:t> har </a:t>
            </a:r>
            <a:r>
              <a:rPr lang="en-US" err="1"/>
              <a:t>hänt</a:t>
            </a:r>
            <a:r>
              <a:rPr lang="en-US"/>
              <a:t>?</a:t>
            </a:r>
            <a:endParaRPr lang="sv-SE"/>
          </a:p>
          <a:p>
            <a:r>
              <a:rPr lang="en-US" err="1"/>
              <a:t>Vad</a:t>
            </a:r>
            <a:r>
              <a:rPr lang="en-US"/>
              <a:t> har du </a:t>
            </a:r>
            <a:r>
              <a:rPr lang="en-US" err="1"/>
              <a:t>gjort</a:t>
            </a:r>
            <a:r>
              <a:rPr lang="en-US"/>
              <a:t>?</a:t>
            </a:r>
            <a:endParaRPr lang="sv-SE"/>
          </a:p>
          <a:p>
            <a:r>
              <a:rPr lang="en-US" err="1"/>
              <a:t>Hur</a:t>
            </a:r>
            <a:r>
              <a:rPr lang="en-US"/>
              <a:t> ser </a:t>
            </a:r>
            <a:r>
              <a:rPr lang="en-US" err="1"/>
              <a:t>livet</a:t>
            </a:r>
            <a:r>
              <a:rPr lang="en-US"/>
              <a:t> </a:t>
            </a:r>
            <a:r>
              <a:rPr lang="en-US" err="1"/>
              <a:t>ut</a:t>
            </a:r>
            <a:r>
              <a:rPr lang="en-US"/>
              <a:t>?</a:t>
            </a:r>
            <a:endParaRPr lang="sv-SE"/>
          </a:p>
          <a:p>
            <a:r>
              <a:rPr lang="en-US" err="1"/>
              <a:t>Hur</a:t>
            </a:r>
            <a:r>
              <a:rPr lang="en-US"/>
              <a:t> </a:t>
            </a:r>
            <a:r>
              <a:rPr lang="en-US" err="1"/>
              <a:t>känns</a:t>
            </a:r>
            <a:r>
              <a:rPr lang="en-US"/>
              <a:t> det?</a:t>
            </a:r>
            <a:endParaRPr lang="sv-SE"/>
          </a:p>
          <a:p>
            <a:r>
              <a:rPr lang="en-US" err="1"/>
              <a:t>När</a:t>
            </a:r>
            <a:r>
              <a:rPr lang="en-US"/>
              <a:t> </a:t>
            </a:r>
            <a:r>
              <a:rPr lang="en-US" err="1"/>
              <a:t>är</a:t>
            </a:r>
            <a:r>
              <a:rPr lang="en-US"/>
              <a:t> du vid </a:t>
            </a:r>
            <a:r>
              <a:rPr lang="en-US" err="1"/>
              <a:t>målet</a:t>
            </a:r>
            <a:r>
              <a:rPr lang="en-US"/>
              <a:t> (</a:t>
            </a:r>
            <a:r>
              <a:rPr lang="en-US" err="1"/>
              <a:t>i</a:t>
            </a:r>
            <a:r>
              <a:rPr lang="en-US"/>
              <a:t> </a:t>
            </a:r>
            <a:r>
              <a:rPr lang="en-US" err="1"/>
              <a:t>tid</a:t>
            </a:r>
            <a:r>
              <a:rPr lang="en-US"/>
              <a:t>)?</a:t>
            </a:r>
            <a:endParaRPr lang="sv-SE"/>
          </a:p>
          <a:p>
            <a:r>
              <a:rPr lang="en-US"/>
              <a:t>(det du </a:t>
            </a:r>
            <a:r>
              <a:rPr lang="en-US" err="1"/>
              <a:t>vill</a:t>
            </a:r>
            <a:r>
              <a:rPr lang="en-US"/>
              <a:t> </a:t>
            </a:r>
            <a:r>
              <a:rPr lang="en-US" err="1"/>
              <a:t>lämna</a:t>
            </a:r>
            <a:r>
              <a:rPr lang="en-US"/>
              <a:t>).</a:t>
            </a:r>
            <a:endParaRPr lang="sv-SE"/>
          </a:p>
          <a:p>
            <a:r>
              <a:rPr lang="en-US" err="1"/>
              <a:t>Frågeställningar</a:t>
            </a:r>
            <a:r>
              <a:rPr lang="en-US"/>
              <a:t>:</a:t>
            </a:r>
            <a:endParaRPr lang="sv-SE"/>
          </a:p>
          <a:p>
            <a:r>
              <a:rPr lang="en-US"/>
              <a:t>Var </a:t>
            </a:r>
            <a:r>
              <a:rPr lang="en-US" err="1"/>
              <a:t>är</a:t>
            </a:r>
            <a:r>
              <a:rPr lang="en-US"/>
              <a:t> du nu?</a:t>
            </a:r>
            <a:endParaRPr lang="sv-SE"/>
          </a:p>
          <a:p>
            <a:r>
              <a:rPr lang="en-US" err="1"/>
              <a:t>Hur</a:t>
            </a:r>
            <a:r>
              <a:rPr lang="en-US"/>
              <a:t> </a:t>
            </a:r>
            <a:r>
              <a:rPr lang="en-US" err="1"/>
              <a:t>känner</a:t>
            </a:r>
            <a:r>
              <a:rPr lang="en-US"/>
              <a:t> du dig </a:t>
            </a:r>
            <a:r>
              <a:rPr lang="en-US" err="1"/>
              <a:t>i</a:t>
            </a:r>
            <a:r>
              <a:rPr lang="en-US"/>
              <a:t> </a:t>
            </a:r>
            <a:r>
              <a:rPr lang="en-US" err="1"/>
              <a:t>dag</a:t>
            </a:r>
            <a:r>
              <a:rPr lang="en-US"/>
              <a:t>?</a:t>
            </a:r>
            <a:endParaRPr lang="sv-SE"/>
          </a:p>
          <a:p>
            <a:r>
              <a:rPr lang="en-US" err="1"/>
              <a:t>Vad</a:t>
            </a:r>
            <a:r>
              <a:rPr lang="en-US"/>
              <a:t> </a:t>
            </a:r>
            <a:r>
              <a:rPr lang="en-US" err="1"/>
              <a:t>är</a:t>
            </a:r>
            <a:r>
              <a:rPr lang="en-US"/>
              <a:t> det du </a:t>
            </a:r>
            <a:r>
              <a:rPr lang="en-US" err="1"/>
              <a:t>vill</a:t>
            </a:r>
            <a:r>
              <a:rPr lang="en-US"/>
              <a:t> </a:t>
            </a:r>
            <a:r>
              <a:rPr lang="en-US" err="1"/>
              <a:t>lämna</a:t>
            </a:r>
            <a:r>
              <a:rPr lang="en-US"/>
              <a:t>?</a:t>
            </a:r>
            <a:endParaRPr lang="sv-SE"/>
          </a:p>
          <a:p>
            <a:endParaRPr lang="en-US">
              <a:cs typeface="Calibri"/>
            </a:endParaRPr>
          </a:p>
        </p:txBody>
      </p:sp>
      <p:sp>
        <p:nvSpPr>
          <p:cNvPr id="4" name="Platshållare för bildnummer 3"/>
          <p:cNvSpPr>
            <a:spLocks noGrp="1"/>
          </p:cNvSpPr>
          <p:nvPr>
            <p:ph type="sldNum" sz="quarter" idx="5"/>
          </p:nvPr>
        </p:nvSpPr>
        <p:spPr/>
        <p:txBody>
          <a:bodyPr/>
          <a:lstStyle/>
          <a:p>
            <a:fld id="{5742A5A2-AD65-4970-8EAD-F3ADB458CA69}" type="slidenum">
              <a:rPr lang="sv-SE" smtClean="0"/>
              <a:t>35</a:t>
            </a:fld>
            <a:endParaRPr lang="sv-SE"/>
          </a:p>
        </p:txBody>
      </p:sp>
    </p:spTree>
    <p:extLst>
      <p:ext uri="{BB962C8B-B14F-4D97-AF65-F5344CB8AC3E}">
        <p14:creationId xmlns:p14="http://schemas.microsoft.com/office/powerpoint/2010/main" val="1090045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DD5D3C-6016-4A5F-8D31-563C34E42B2B}" type="slidenum">
              <a:rPr lang="sv-SE" altLang="sv-SE"/>
              <a:pPr/>
              <a:t>5</a:t>
            </a:fld>
            <a:endParaRPr lang="sv-SE" altLang="sv-SE"/>
          </a:p>
        </p:txBody>
      </p:sp>
      <p:sp>
        <p:nvSpPr>
          <p:cNvPr id="5122" name="Rectangle 2"/>
          <p:cNvSpPr>
            <a:spLocks noGrp="1" noRot="1" noChangeAspect="1" noChangeArrowheads="1" noTextEdit="1"/>
          </p:cNvSpPr>
          <p:nvPr>
            <p:ph type="sldImg"/>
          </p:nvPr>
        </p:nvSpPr>
        <p:spPr>
          <a:xfrm>
            <a:off x="342900" y="877888"/>
            <a:ext cx="5854700" cy="4391025"/>
          </a:xfrm>
          <a:ln/>
        </p:spPr>
      </p:sp>
      <p:sp>
        <p:nvSpPr>
          <p:cNvPr id="5123" name="Rectangle 3"/>
          <p:cNvSpPr>
            <a:spLocks noGrp="1" noChangeArrowheads="1"/>
          </p:cNvSpPr>
          <p:nvPr>
            <p:ph type="body" idx="1"/>
          </p:nvPr>
        </p:nvSpPr>
        <p:spPr/>
        <p:txBody>
          <a:bodyPr/>
          <a:lstStyle/>
          <a:p>
            <a:r>
              <a:rPr lang="sv-SE" altLang="sv-SE" u="sng"/>
              <a:t>Identifiera  </a:t>
            </a:r>
            <a:r>
              <a:rPr lang="sv-SE" altLang="sv-SE"/>
              <a:t>= Vem är du? Vad kan du? Med hjälp av verktyg och professionellt samtalsstöd</a:t>
            </a:r>
          </a:p>
          <a:p>
            <a:r>
              <a:rPr lang="sv-SE" altLang="sv-SE" u="sng"/>
              <a:t>Ideala karriärprofil</a:t>
            </a:r>
            <a:r>
              <a:rPr lang="sv-SE" altLang="sv-SE"/>
              <a:t> = Vad vill du? Få syn på alternativ/tänkbara mål. Fortfarande i önskeläge/dröm – hur kan den se ut? Få överblick/sammanfatta/sätt ord</a:t>
            </a:r>
            <a:br>
              <a:rPr lang="sv-SE" altLang="sv-SE"/>
            </a:br>
            <a:r>
              <a:rPr lang="sv-SE" altLang="sv-SE"/>
              <a:t>Informera dig – hur ser det faktiskt ut/in </a:t>
            </a:r>
            <a:r>
              <a:rPr lang="sv-SE" altLang="sv-SE" err="1"/>
              <a:t>reality</a:t>
            </a:r>
            <a:r>
              <a:rPr lang="sv-SE" altLang="sv-SE"/>
              <a:t>? Genom </a:t>
            </a:r>
          </a:p>
          <a:p>
            <a:endParaRPr lang="sv-SE" altLang="sv-SE"/>
          </a:p>
          <a:p>
            <a:r>
              <a:rPr lang="sv-SE" altLang="sv-SE"/>
              <a:t>VAD</a:t>
            </a:r>
            <a:r>
              <a:rPr lang="sv-SE" altLang="sv-SE" baseline="0"/>
              <a:t> </a:t>
            </a:r>
            <a:r>
              <a:rPr lang="sv-SE" altLang="sv-SE"/>
              <a:t>vill du </a:t>
            </a:r>
            <a:r>
              <a:rPr lang="sv-SE" altLang="sv-SE" baseline="0"/>
              <a:t> </a:t>
            </a:r>
            <a:r>
              <a:rPr lang="sv-SE" altLang="sv-SE"/>
              <a:t>erbjuda?</a:t>
            </a:r>
            <a:br>
              <a:rPr lang="sv-SE" altLang="sv-SE"/>
            </a:br>
            <a:r>
              <a:rPr lang="sv-SE" altLang="sv-SE"/>
              <a:t>-</a:t>
            </a:r>
            <a:r>
              <a:rPr lang="sv-SE" altLang="sv-SE" baseline="0"/>
              <a:t> </a:t>
            </a:r>
            <a:r>
              <a:rPr lang="sv-SE" altLang="sv-SE"/>
              <a:t>Dina </a:t>
            </a:r>
            <a:r>
              <a:rPr lang="sv-SE" altLang="sv-SE" baseline="0"/>
              <a:t> </a:t>
            </a:r>
            <a:r>
              <a:rPr lang="sv-SE" altLang="sv-SE"/>
              <a:t>kompetenser,</a:t>
            </a:r>
            <a:r>
              <a:rPr lang="sv-SE" altLang="sv-SE" baseline="0"/>
              <a:t> </a:t>
            </a:r>
            <a:r>
              <a:rPr lang="sv-SE" altLang="sv-SE"/>
              <a:t>talanger</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400">
                <a:solidFill>
                  <a:schemeClr val="bg1"/>
                </a:solidFill>
              </a:rPr>
              <a:t>VAR</a:t>
            </a:r>
            <a:r>
              <a:rPr lang="sv-SE" sz="1400" baseline="0">
                <a:solidFill>
                  <a:schemeClr val="bg1"/>
                </a:solidFill>
              </a:rPr>
              <a:t> </a:t>
            </a:r>
            <a:r>
              <a:rPr lang="sv-SE" sz="1400">
                <a:solidFill>
                  <a:schemeClr val="bg1"/>
                </a:solidFill>
              </a:rPr>
              <a:t>vill du </a:t>
            </a:r>
            <a:r>
              <a:rPr lang="sv-SE" sz="1400" baseline="0">
                <a:solidFill>
                  <a:schemeClr val="bg1"/>
                </a:solidFill>
              </a:rPr>
              <a:t> </a:t>
            </a:r>
            <a:r>
              <a:rPr lang="sv-SE" sz="1400">
                <a:solidFill>
                  <a:schemeClr val="bg1"/>
                </a:solidFill>
              </a:rPr>
              <a:t>göra det?</a:t>
            </a:r>
            <a:br>
              <a:rPr lang="sv-SE" sz="1400">
                <a:solidFill>
                  <a:schemeClr val="bg1"/>
                </a:solidFill>
              </a:rPr>
            </a:br>
            <a:r>
              <a:rPr lang="sv-SE" sz="1200" baseline="0">
                <a:solidFill>
                  <a:schemeClr val="bg1"/>
                </a:solidFill>
              </a:rPr>
              <a:t>- </a:t>
            </a:r>
            <a:r>
              <a:rPr lang="sv-SE" sz="1200">
                <a:solidFill>
                  <a:schemeClr val="bg1"/>
                </a:solidFill>
              </a:rPr>
              <a:t>Dina intressen,</a:t>
            </a:r>
            <a:r>
              <a:rPr lang="sv-SE" sz="1200" baseline="0">
                <a:solidFill>
                  <a:schemeClr val="bg1"/>
                </a:solidFill>
              </a:rPr>
              <a:t> </a:t>
            </a:r>
            <a:r>
              <a:rPr lang="sv-SE" sz="1200">
                <a:solidFill>
                  <a:schemeClr val="bg1"/>
                </a:solidFill>
              </a:rPr>
              <a:t>värderingar</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a:solidFill>
                <a:schemeClr val="bg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400">
                <a:solidFill>
                  <a:schemeClr val="bg1"/>
                </a:solidFill>
              </a:rPr>
              <a:t>Skapa en </a:t>
            </a:r>
            <a:r>
              <a:rPr lang="sv-SE" sz="1400" baseline="0">
                <a:solidFill>
                  <a:schemeClr val="bg1"/>
                </a:solidFill>
              </a:rPr>
              <a:t> </a:t>
            </a:r>
            <a:r>
              <a:rPr lang="sv-SE" sz="1400">
                <a:solidFill>
                  <a:schemeClr val="bg1"/>
                </a:solidFill>
              </a:rPr>
              <a:t>BILD</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a:solidFill>
                  <a:schemeClr val="bg1"/>
                </a:solidFill>
              </a:rPr>
              <a:t>Och koppla till NAMN på jobb som matchar</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a:solidFill>
                <a:schemeClr val="bg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a:solidFill>
                  <a:schemeClr val="bg1"/>
                </a:solidFill>
              </a:rPr>
              <a:t>ÅTERSTÅ</a:t>
            </a:r>
            <a:r>
              <a:rPr lang="sv-SE" sz="1200" baseline="0">
                <a:solidFill>
                  <a:schemeClr val="bg1"/>
                </a:solidFill>
              </a:rPr>
              <a:t> ATT GÖRA </a:t>
            </a:r>
            <a:endParaRPr lang="en-US">
              <a:solidFill>
                <a:schemeClr val="bg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solidFill>
                <a:schemeClr val="bg1"/>
              </a:solidFill>
            </a:endParaRPr>
          </a:p>
          <a:p>
            <a:endParaRPr lang="sv-SE" altLang="sv-SE"/>
          </a:p>
          <a:p>
            <a:endParaRPr lang="sv-SE" altLang="sv-SE"/>
          </a:p>
          <a:p>
            <a:endParaRPr lang="sv-SE" altLang="sv-SE"/>
          </a:p>
          <a:p>
            <a:endParaRPr lang="sv-SE" altLang="sv-SE"/>
          </a:p>
        </p:txBody>
      </p:sp>
    </p:spTree>
    <p:extLst>
      <p:ext uri="{BB962C8B-B14F-4D97-AF65-F5344CB8AC3E}">
        <p14:creationId xmlns:p14="http://schemas.microsoft.com/office/powerpoint/2010/main" val="505238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Plus</a:t>
            </a:r>
            <a:r>
              <a:rPr lang="sv-SE" baseline="0"/>
              <a:t> = det du har eller önskar.</a:t>
            </a:r>
          </a:p>
          <a:p>
            <a:r>
              <a:rPr lang="sv-SE" baseline="0"/>
              <a:t>Minus = det du saknar eller ej önskar. </a:t>
            </a:r>
            <a:endParaRPr lang="sv-SE"/>
          </a:p>
          <a:p>
            <a:endParaRPr lang="sv-SE" sz="1800"/>
          </a:p>
          <a:p>
            <a:pPr marL="171450" indent="-171450">
              <a:buFont typeface="Wingdings" panose="05000000000000000000" pitchFamily="2" charset="2"/>
              <a:buChar char="Ø"/>
            </a:pPr>
            <a:r>
              <a:rPr lang="sv-SE" sz="1800" b="1"/>
              <a:t>Kunskaper</a:t>
            </a:r>
            <a:r>
              <a:rPr lang="sv-SE" sz="1800" baseline="0"/>
              <a:t> i form av utbildning eller erfarenhet. Det du Kan, vet, har gjort. Bekvämt med och göra. </a:t>
            </a:r>
          </a:p>
          <a:p>
            <a:pPr marL="171450" indent="-171450">
              <a:buFont typeface="Wingdings" panose="05000000000000000000" pitchFamily="2" charset="2"/>
              <a:buChar char="Ø"/>
            </a:pPr>
            <a:r>
              <a:rPr lang="sv-SE" sz="1800" b="1" baseline="0"/>
              <a:t>Intressen; </a:t>
            </a:r>
            <a:r>
              <a:rPr lang="sv-SE" sz="1800" baseline="0"/>
              <a:t>Tycker om, gillar, kan tänka sig att studera eller arbeta med, får energi, motivation.  Styrkor och svagheter – det du gillar och inte gillar! </a:t>
            </a:r>
          </a:p>
          <a:p>
            <a:pPr marL="171450" indent="-171450">
              <a:buFont typeface="Wingdings" panose="05000000000000000000" pitchFamily="2" charset="2"/>
              <a:buChar char="Ø"/>
            </a:pPr>
            <a:r>
              <a:rPr lang="sv-SE" sz="1800" b="1"/>
              <a:t>Värdering</a:t>
            </a:r>
            <a:r>
              <a:rPr lang="sv-SE" sz="1800"/>
              <a:t>;</a:t>
            </a:r>
            <a:r>
              <a:rPr lang="sv-SE" sz="1800" baseline="0"/>
              <a:t> det som är viktigt för dig, prioritera, behöver för att fungerar eller få motivation, driver, uppskattar, önskar. </a:t>
            </a:r>
            <a:endParaRPr lang="sv-SE" sz="1800"/>
          </a:p>
          <a:p>
            <a:endParaRPr lang="sv-SE"/>
          </a:p>
          <a:p>
            <a:r>
              <a:rPr lang="sv-SE"/>
              <a:t>Andra områden; </a:t>
            </a:r>
            <a:r>
              <a:rPr lang="sv-SE" sz="1600" u="sng"/>
              <a:t>Min livsvärld/</a:t>
            </a:r>
            <a:r>
              <a:rPr lang="sv-SE" sz="1600" u="sng" err="1"/>
              <a:t>lifespace</a:t>
            </a:r>
            <a:r>
              <a:rPr lang="sv-SE" sz="1600" u="sng"/>
              <a:t> (Områden)</a:t>
            </a:r>
            <a:endParaRPr lang="sv-SE" sz="1600"/>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Arbete; </a:t>
            </a:r>
            <a:r>
              <a:rPr lang="sv-SE" sz="1200">
                <a:latin typeface="Times New Roman" panose="02020603050405020304" pitchFamily="18" charset="0"/>
                <a:cs typeface="Times New Roman" panose="02020603050405020304" pitchFamily="18" charset="0"/>
              </a:rPr>
              <a:t>önskvärt, möjligt, tillräckligt bra</a:t>
            </a:r>
            <a:r>
              <a:rPr lang="sv-SE" sz="1400">
                <a:latin typeface="Times New Roman" panose="02020603050405020304" pitchFamily="18" charset="0"/>
                <a:cs typeface="Times New Roman" panose="02020603050405020304" pitchFamily="18" charset="0"/>
              </a:rPr>
              <a:t>, lön </a:t>
            </a: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Utbildning; </a:t>
            </a:r>
            <a:r>
              <a:rPr lang="sv-SE" sz="1200">
                <a:latin typeface="Times New Roman" panose="02020603050405020304" pitchFamily="18" charset="0"/>
                <a:cs typeface="Times New Roman" panose="02020603050405020304" pitchFamily="18" charset="0"/>
              </a:rPr>
              <a:t>investering, självförverkligande</a:t>
            </a: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Studier; </a:t>
            </a:r>
            <a:r>
              <a:rPr lang="sv-SE" sz="1200">
                <a:latin typeface="Times New Roman" panose="02020603050405020304" pitchFamily="18" charset="0"/>
                <a:cs typeface="Times New Roman" panose="02020603050405020304" pitchFamily="18" charset="0"/>
              </a:rPr>
              <a:t>lärostilar, undervisningsform/takt, studieteknik, studiemiljö, pedagogiskt stöd </a:t>
            </a: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Omvärld; </a:t>
            </a:r>
            <a:r>
              <a:rPr lang="sv-SE" sz="1200">
                <a:latin typeface="Times New Roman" panose="02020603050405020304" pitchFamily="18" charset="0"/>
                <a:cs typeface="Times New Roman" panose="02020603050405020304" pitchFamily="18" charset="0"/>
              </a:rPr>
              <a:t>kunskap om arbetsliv, yrken, rekrytering</a:t>
            </a:r>
            <a:endParaRPr lang="sv-SE" sz="1100" i="1">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Hälsa, Fritid, Välmående, Miljö, familjeliv </a:t>
            </a: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Nära relationer, Familj, </a:t>
            </a: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Värdering, </a:t>
            </a:r>
            <a:r>
              <a:rPr lang="sv-SE" sz="1400" err="1">
                <a:latin typeface="Times New Roman" panose="02020603050405020304" pitchFamily="18" charset="0"/>
                <a:cs typeface="Times New Roman" panose="02020603050405020304" pitchFamily="18" charset="0"/>
              </a:rPr>
              <a:t>Världsvy</a:t>
            </a:r>
            <a:endParaRPr lang="sv-SE" sz="140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Förmågor; </a:t>
            </a:r>
            <a:r>
              <a:rPr lang="sv-SE" sz="1200">
                <a:latin typeface="Times New Roman" panose="02020603050405020304" pitchFamily="18" charset="0"/>
                <a:cs typeface="Times New Roman" panose="02020603050405020304" pitchFamily="18" charset="0"/>
              </a:rPr>
              <a:t>styrkor, svagheter, kapacitet, energi</a:t>
            </a: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Intressen; </a:t>
            </a:r>
            <a:r>
              <a:rPr lang="sv-SE" sz="1400" i="1">
                <a:latin typeface="Times New Roman" panose="02020603050405020304" pitchFamily="18" charset="0"/>
                <a:cs typeface="Times New Roman" panose="02020603050405020304" pitchFamily="18" charset="0"/>
              </a:rPr>
              <a:t>vad vill du göra resp. </a:t>
            </a:r>
            <a:r>
              <a:rPr lang="sv-SE" sz="1400" b="1" i="1" u="sng">
                <a:latin typeface="Times New Roman" panose="02020603050405020304" pitchFamily="18" charset="0"/>
                <a:cs typeface="Times New Roman" panose="02020603050405020304" pitchFamily="18" charset="0"/>
              </a:rPr>
              <a:t>inte vill göra</a:t>
            </a: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Drömmar, strävan, framtidsplaner</a:t>
            </a: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Andras behov/förväntningar</a:t>
            </a: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Favoritmiljöer; </a:t>
            </a:r>
            <a:r>
              <a:rPr lang="sv-SE" sz="1200">
                <a:latin typeface="Times New Roman" panose="02020603050405020304" pitchFamily="18" charset="0"/>
                <a:cs typeface="Times New Roman" panose="02020603050405020304" pitchFamily="18" charset="0"/>
              </a:rPr>
              <a:t>inomhus, utomhus, större/mindre</a:t>
            </a: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Erfarenheter; </a:t>
            </a:r>
            <a:r>
              <a:rPr lang="sv-SE" sz="1200">
                <a:latin typeface="Times New Roman" panose="02020603050405020304" pitchFamily="18" charset="0"/>
                <a:cs typeface="Times New Roman" panose="02020603050405020304" pitchFamily="18" charset="0"/>
              </a:rPr>
              <a:t>arbetslivet, utbildningslivet</a:t>
            </a: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Talanger; </a:t>
            </a:r>
            <a:r>
              <a:rPr lang="sv-SE" sz="1200">
                <a:latin typeface="Times New Roman" panose="02020603050405020304" pitchFamily="18" charset="0"/>
                <a:cs typeface="Times New Roman" panose="02020603050405020304" pitchFamily="18" charset="0"/>
                <a:sym typeface="Wingdings" panose="05000000000000000000" pitchFamily="2" charset="2"/>
              </a:rPr>
              <a:t>outnyttjade, dolda</a:t>
            </a:r>
            <a:endParaRPr lang="sv-SE" sz="140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Kompetenser; </a:t>
            </a:r>
            <a:r>
              <a:rPr lang="sv-SE" sz="1200">
                <a:latin typeface="Times New Roman" panose="02020603050405020304" pitchFamily="18" charset="0"/>
                <a:cs typeface="Times New Roman" panose="02020603050405020304" pitchFamily="18" charset="0"/>
              </a:rPr>
              <a:t>sakkunskap, kvalifikation</a:t>
            </a: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Egenskaper, attribut, roll</a:t>
            </a: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Mål; </a:t>
            </a:r>
            <a:r>
              <a:rPr lang="sv-SE" sz="1200">
                <a:latin typeface="Times New Roman" panose="02020603050405020304" pitchFamily="18" charset="0"/>
                <a:cs typeface="Times New Roman" panose="02020603050405020304" pitchFamily="18" charset="0"/>
              </a:rPr>
              <a:t>Kortsiktiga/långsiktiga, tidsplan, delmål</a:t>
            </a: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Främsta sidor; </a:t>
            </a:r>
            <a:r>
              <a:rPr lang="sv-SE" sz="1200">
                <a:latin typeface="Times New Roman" panose="02020603050405020304" pitchFamily="18" charset="0"/>
                <a:cs typeface="Times New Roman" panose="02020603050405020304" pitchFamily="18" charset="0"/>
              </a:rPr>
              <a:t>kunskaper, ”bra på”</a:t>
            </a:r>
            <a:endParaRPr lang="sv-SE" sz="140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Färdigheter, skickligheter, kunnighet, vana</a:t>
            </a: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Ämnesområde; </a:t>
            </a:r>
            <a:r>
              <a:rPr lang="sv-SE" sz="1200">
                <a:latin typeface="Times New Roman" panose="02020603050405020304" pitchFamily="18" charset="0"/>
                <a:cs typeface="Times New Roman" panose="02020603050405020304" pitchFamily="18" charset="0"/>
              </a:rPr>
              <a:t>generalist </a:t>
            </a:r>
            <a:r>
              <a:rPr lang="sv-SE" sz="1200">
                <a:latin typeface="Times New Roman" panose="02020603050405020304" pitchFamily="18" charset="0"/>
                <a:cs typeface="Times New Roman" panose="02020603050405020304" pitchFamily="18" charset="0"/>
                <a:sym typeface="Wingdings" panose="05000000000000000000" pitchFamily="2" charset="2"/>
              </a:rPr>
              <a:t></a:t>
            </a:r>
            <a:r>
              <a:rPr lang="sv-SE" sz="1200">
                <a:latin typeface="Times New Roman" panose="02020603050405020304" pitchFamily="18" charset="0"/>
                <a:cs typeface="Times New Roman" panose="02020603050405020304" pitchFamily="18" charset="0"/>
              </a:rPr>
              <a:t> specialist</a:t>
            </a:r>
            <a:endParaRPr lang="sv-SE" sz="140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Motivation, vilja, aktiviteter </a:t>
            </a: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Begräsningar, hinder, motstånd, svårigheter</a:t>
            </a: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Resurser; </a:t>
            </a:r>
            <a:r>
              <a:rPr lang="sv-SE" sz="1200">
                <a:latin typeface="Times New Roman" panose="02020603050405020304" pitchFamily="18" charset="0"/>
                <a:cs typeface="Times New Roman" panose="02020603050405020304" pitchFamily="18" charset="0"/>
              </a:rPr>
              <a:t>tid, ekonomi, förkunskaper, saknar idag</a:t>
            </a: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Nätverk: kontakter, stöd, råd, tips, info</a:t>
            </a: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Möjligheter</a:t>
            </a:r>
            <a:r>
              <a:rPr lang="sv-SE" sz="1200" i="1">
                <a:latin typeface="Times New Roman" panose="02020603050405020304" pitchFamily="18" charset="0"/>
                <a:cs typeface="Times New Roman" panose="02020603050405020304" pitchFamily="18" charset="0"/>
              </a:rPr>
              <a:t>; utvecklande, ambitioner, inriktning</a:t>
            </a: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Tänkbara branscher, företag, arbetsområde</a:t>
            </a:r>
          </a:p>
          <a:p>
            <a:endParaRPr lang="sv-SE"/>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21E07B-78B8-0A41-A6FD-B2454DDAA9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0160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Plus</a:t>
            </a:r>
            <a:r>
              <a:rPr lang="sv-SE" baseline="0"/>
              <a:t> = det du har eller önskar.</a:t>
            </a:r>
          </a:p>
          <a:p>
            <a:r>
              <a:rPr lang="sv-SE" baseline="0"/>
              <a:t>Minus = det du saknar eller ej önskar. </a:t>
            </a:r>
            <a:endParaRPr lang="sv-SE"/>
          </a:p>
          <a:p>
            <a:endParaRPr lang="sv-SE" sz="1800"/>
          </a:p>
          <a:p>
            <a:pPr marL="171450" indent="-171450">
              <a:buFont typeface="Wingdings" panose="05000000000000000000" pitchFamily="2" charset="2"/>
              <a:buChar char="Ø"/>
            </a:pPr>
            <a:r>
              <a:rPr lang="sv-SE" sz="1800" b="1"/>
              <a:t>Kunskaper</a:t>
            </a:r>
            <a:r>
              <a:rPr lang="sv-SE" sz="1800" baseline="0"/>
              <a:t> i form av utbildning eller erfarenhet. Det du Kan, vet, har gjort. Bekvämt med och göra. </a:t>
            </a:r>
          </a:p>
          <a:p>
            <a:pPr marL="171450" indent="-171450">
              <a:buFont typeface="Wingdings" panose="05000000000000000000" pitchFamily="2" charset="2"/>
              <a:buChar char="Ø"/>
            </a:pPr>
            <a:r>
              <a:rPr lang="sv-SE" sz="1800" b="1" baseline="0"/>
              <a:t>Intressen; </a:t>
            </a:r>
            <a:r>
              <a:rPr lang="sv-SE" sz="1800" baseline="0"/>
              <a:t>Tycker om, gillar, kan tänka sig att studera eller arbeta med, får energi, motivation.  Styrkor och svagheter – det du gillar och inte gillar! </a:t>
            </a:r>
          </a:p>
          <a:p>
            <a:pPr marL="171450" indent="-171450">
              <a:buFont typeface="Wingdings" panose="05000000000000000000" pitchFamily="2" charset="2"/>
              <a:buChar char="Ø"/>
            </a:pPr>
            <a:r>
              <a:rPr lang="sv-SE" sz="1800" b="1"/>
              <a:t>Värdering</a:t>
            </a:r>
            <a:r>
              <a:rPr lang="sv-SE" sz="1800"/>
              <a:t>;</a:t>
            </a:r>
            <a:r>
              <a:rPr lang="sv-SE" sz="1800" baseline="0"/>
              <a:t> det som är viktigt för dig, prioritera, behöver för att fungerar eller få motivation, driver, uppskattar, önskar. </a:t>
            </a:r>
            <a:endParaRPr lang="sv-SE" sz="1800"/>
          </a:p>
          <a:p>
            <a:endParaRPr lang="sv-SE"/>
          </a:p>
          <a:p>
            <a:r>
              <a:rPr lang="sv-SE"/>
              <a:t>Andra områden; </a:t>
            </a:r>
            <a:r>
              <a:rPr lang="sv-SE" sz="1600" u="sng"/>
              <a:t>Min livsvärld/</a:t>
            </a:r>
            <a:r>
              <a:rPr lang="sv-SE" sz="1600" u="sng" err="1"/>
              <a:t>lifespace</a:t>
            </a:r>
            <a:r>
              <a:rPr lang="sv-SE" sz="1600" u="sng"/>
              <a:t> (Områden)</a:t>
            </a:r>
            <a:endParaRPr lang="sv-SE" sz="1600"/>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Arbete; </a:t>
            </a:r>
            <a:r>
              <a:rPr lang="sv-SE" sz="1200">
                <a:latin typeface="Times New Roman" panose="02020603050405020304" pitchFamily="18" charset="0"/>
                <a:cs typeface="Times New Roman" panose="02020603050405020304" pitchFamily="18" charset="0"/>
              </a:rPr>
              <a:t>önskvärt, möjligt, tillräckligt bra</a:t>
            </a:r>
            <a:r>
              <a:rPr lang="sv-SE" sz="1400">
                <a:latin typeface="Times New Roman" panose="02020603050405020304" pitchFamily="18" charset="0"/>
                <a:cs typeface="Times New Roman" panose="02020603050405020304" pitchFamily="18" charset="0"/>
              </a:rPr>
              <a:t>, lön </a:t>
            </a: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Utbildning; </a:t>
            </a:r>
            <a:r>
              <a:rPr lang="sv-SE" sz="1200">
                <a:latin typeface="Times New Roman" panose="02020603050405020304" pitchFamily="18" charset="0"/>
                <a:cs typeface="Times New Roman" panose="02020603050405020304" pitchFamily="18" charset="0"/>
              </a:rPr>
              <a:t>investering, självförverkligande</a:t>
            </a: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Studier; </a:t>
            </a:r>
            <a:r>
              <a:rPr lang="sv-SE" sz="1200">
                <a:latin typeface="Times New Roman" panose="02020603050405020304" pitchFamily="18" charset="0"/>
                <a:cs typeface="Times New Roman" panose="02020603050405020304" pitchFamily="18" charset="0"/>
              </a:rPr>
              <a:t>lärostilar, undervisningsform/takt, studieteknik, studiemiljö, pedagogiskt stöd </a:t>
            </a: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Omvärld; </a:t>
            </a:r>
            <a:r>
              <a:rPr lang="sv-SE" sz="1200">
                <a:latin typeface="Times New Roman" panose="02020603050405020304" pitchFamily="18" charset="0"/>
                <a:cs typeface="Times New Roman" panose="02020603050405020304" pitchFamily="18" charset="0"/>
              </a:rPr>
              <a:t>kunskap om arbetsliv, yrken, rekrytering</a:t>
            </a:r>
            <a:endParaRPr lang="sv-SE" sz="1100" i="1">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Hälsa, Fritid, Välmående, Miljö, familjeliv </a:t>
            </a: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Nära relationer, Familj, </a:t>
            </a: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Värdering, </a:t>
            </a:r>
            <a:r>
              <a:rPr lang="sv-SE" sz="1400" err="1">
                <a:latin typeface="Times New Roman" panose="02020603050405020304" pitchFamily="18" charset="0"/>
                <a:cs typeface="Times New Roman" panose="02020603050405020304" pitchFamily="18" charset="0"/>
              </a:rPr>
              <a:t>Världsvy</a:t>
            </a:r>
            <a:endParaRPr lang="sv-SE" sz="140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Förmågor; </a:t>
            </a:r>
            <a:r>
              <a:rPr lang="sv-SE" sz="1200">
                <a:latin typeface="Times New Roman" panose="02020603050405020304" pitchFamily="18" charset="0"/>
                <a:cs typeface="Times New Roman" panose="02020603050405020304" pitchFamily="18" charset="0"/>
              </a:rPr>
              <a:t>styrkor, svagheter, kapacitet, energi</a:t>
            </a: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Intressen; </a:t>
            </a:r>
            <a:r>
              <a:rPr lang="sv-SE" sz="1400" i="1">
                <a:latin typeface="Times New Roman" panose="02020603050405020304" pitchFamily="18" charset="0"/>
                <a:cs typeface="Times New Roman" panose="02020603050405020304" pitchFamily="18" charset="0"/>
              </a:rPr>
              <a:t>vad vill du göra resp. </a:t>
            </a:r>
            <a:r>
              <a:rPr lang="sv-SE" sz="1400" b="1" i="1" u="sng">
                <a:latin typeface="Times New Roman" panose="02020603050405020304" pitchFamily="18" charset="0"/>
                <a:cs typeface="Times New Roman" panose="02020603050405020304" pitchFamily="18" charset="0"/>
              </a:rPr>
              <a:t>inte vill göra</a:t>
            </a: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Drömmar, strävan, framtidsplaner</a:t>
            </a: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Andras behov/förväntningar</a:t>
            </a: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Favoritmiljöer; </a:t>
            </a:r>
            <a:r>
              <a:rPr lang="sv-SE" sz="1200">
                <a:latin typeface="Times New Roman" panose="02020603050405020304" pitchFamily="18" charset="0"/>
                <a:cs typeface="Times New Roman" panose="02020603050405020304" pitchFamily="18" charset="0"/>
              </a:rPr>
              <a:t>inomhus, utomhus, större/mindre</a:t>
            </a: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Erfarenheter; </a:t>
            </a:r>
            <a:r>
              <a:rPr lang="sv-SE" sz="1200">
                <a:latin typeface="Times New Roman" panose="02020603050405020304" pitchFamily="18" charset="0"/>
                <a:cs typeface="Times New Roman" panose="02020603050405020304" pitchFamily="18" charset="0"/>
              </a:rPr>
              <a:t>arbetslivet, utbildningslivet</a:t>
            </a: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Talanger; </a:t>
            </a:r>
            <a:r>
              <a:rPr lang="sv-SE" sz="1200">
                <a:latin typeface="Times New Roman" panose="02020603050405020304" pitchFamily="18" charset="0"/>
                <a:cs typeface="Times New Roman" panose="02020603050405020304" pitchFamily="18" charset="0"/>
                <a:sym typeface="Wingdings" panose="05000000000000000000" pitchFamily="2" charset="2"/>
              </a:rPr>
              <a:t>outnyttjade, dolda</a:t>
            </a:r>
            <a:endParaRPr lang="sv-SE" sz="140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Kompetenser; </a:t>
            </a:r>
            <a:r>
              <a:rPr lang="sv-SE" sz="1200">
                <a:latin typeface="Times New Roman" panose="02020603050405020304" pitchFamily="18" charset="0"/>
                <a:cs typeface="Times New Roman" panose="02020603050405020304" pitchFamily="18" charset="0"/>
              </a:rPr>
              <a:t>sakkunskap, kvalifikation</a:t>
            </a: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Egenskaper, attribut, roll</a:t>
            </a: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Mål; </a:t>
            </a:r>
            <a:r>
              <a:rPr lang="sv-SE" sz="1200">
                <a:latin typeface="Times New Roman" panose="02020603050405020304" pitchFamily="18" charset="0"/>
                <a:cs typeface="Times New Roman" panose="02020603050405020304" pitchFamily="18" charset="0"/>
              </a:rPr>
              <a:t>Kortsiktiga/långsiktiga, tidsplan, delmål</a:t>
            </a: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Främsta sidor; </a:t>
            </a:r>
            <a:r>
              <a:rPr lang="sv-SE" sz="1200">
                <a:latin typeface="Times New Roman" panose="02020603050405020304" pitchFamily="18" charset="0"/>
                <a:cs typeface="Times New Roman" panose="02020603050405020304" pitchFamily="18" charset="0"/>
              </a:rPr>
              <a:t>kunskaper, ”bra på”</a:t>
            </a:r>
            <a:endParaRPr lang="sv-SE" sz="140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Färdigheter, skickligheter, kunnighet, vana</a:t>
            </a: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Ämnesområde; </a:t>
            </a:r>
            <a:r>
              <a:rPr lang="sv-SE" sz="1200">
                <a:latin typeface="Times New Roman" panose="02020603050405020304" pitchFamily="18" charset="0"/>
                <a:cs typeface="Times New Roman" panose="02020603050405020304" pitchFamily="18" charset="0"/>
              </a:rPr>
              <a:t>generalist </a:t>
            </a:r>
            <a:r>
              <a:rPr lang="sv-SE" sz="1200">
                <a:latin typeface="Times New Roman" panose="02020603050405020304" pitchFamily="18" charset="0"/>
                <a:cs typeface="Times New Roman" panose="02020603050405020304" pitchFamily="18" charset="0"/>
                <a:sym typeface="Wingdings" panose="05000000000000000000" pitchFamily="2" charset="2"/>
              </a:rPr>
              <a:t></a:t>
            </a:r>
            <a:r>
              <a:rPr lang="sv-SE" sz="1200">
                <a:latin typeface="Times New Roman" panose="02020603050405020304" pitchFamily="18" charset="0"/>
                <a:cs typeface="Times New Roman" panose="02020603050405020304" pitchFamily="18" charset="0"/>
              </a:rPr>
              <a:t> specialist</a:t>
            </a:r>
            <a:endParaRPr lang="sv-SE" sz="140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Motivation, vilja, aktiviteter </a:t>
            </a: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Begräsningar, hinder, motstånd, svårigheter</a:t>
            </a: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Resurser; </a:t>
            </a:r>
            <a:r>
              <a:rPr lang="sv-SE" sz="1200">
                <a:latin typeface="Times New Roman" panose="02020603050405020304" pitchFamily="18" charset="0"/>
                <a:cs typeface="Times New Roman" panose="02020603050405020304" pitchFamily="18" charset="0"/>
              </a:rPr>
              <a:t>tid, ekonomi, förkunskaper, saknar idag</a:t>
            </a: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Nätverk: kontakter, stöd, råd, tips, info</a:t>
            </a: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Möjligheter</a:t>
            </a:r>
            <a:r>
              <a:rPr lang="sv-SE" sz="1200" i="1">
                <a:latin typeface="Times New Roman" panose="02020603050405020304" pitchFamily="18" charset="0"/>
                <a:cs typeface="Times New Roman" panose="02020603050405020304" pitchFamily="18" charset="0"/>
              </a:rPr>
              <a:t>; utvecklande, ambitioner, inriktning</a:t>
            </a:r>
          </a:p>
          <a:p>
            <a:pPr marL="285750" lvl="0" indent="-285750">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Tänkbara branscher, företag, arbetsområde</a:t>
            </a:r>
          </a:p>
          <a:p>
            <a:endParaRPr lang="sv-SE"/>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21E07B-78B8-0A41-A6FD-B2454DDAA9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7842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21E07B-78B8-0A41-A6FD-B2454DDAA9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3533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9138" y="922338"/>
            <a:ext cx="3321050" cy="2492375"/>
          </a:xfrm>
          <a:prstGeom prst="rect">
            <a:avLst/>
          </a:prstGeom>
          <a:noFill/>
          <a:ln w="12700">
            <a:solidFill>
              <a:prstClr val="black"/>
            </a:solidFill>
          </a:ln>
        </p:spPr>
      </p:sp>
      <p:sp>
        <p:nvSpPr>
          <p:cNvPr id="3" name="Notes Placeholder 2"/>
          <p:cNvSpPr>
            <a:spLocks noGrp="1"/>
          </p:cNvSpPr>
          <p:nvPr>
            <p:ph type="body" idx="1"/>
          </p:nvPr>
        </p:nvSpPr>
        <p:spPr>
          <a:xfrm>
            <a:off x="983944" y="3551425"/>
            <a:ext cx="7871554" cy="2905710"/>
          </a:xfrm>
          <a:prstGeom prst="rect">
            <a:avLst/>
          </a:prstGeom>
        </p:spPr>
        <p:txBody>
          <a:bodyPr/>
          <a:lstStyle/>
          <a:p>
            <a:pPr marL="0" indent="0">
              <a:buFont typeface="Arial" panose="020B0604020202020204" pitchFamily="34" charset="0"/>
              <a:buNone/>
            </a:pPr>
            <a:r>
              <a:rPr lang="sv-SE" altLang="sv-SE" sz="1200">
                <a:ea typeface="ＭＳ Ｐゴシック" pitchFamily="34" charset="-128"/>
              </a:rPr>
              <a:t>Generell examen (Fristående)</a:t>
            </a:r>
          </a:p>
          <a:p>
            <a:pPr marL="457200" indent="-457200">
              <a:buFont typeface="Arial" panose="020B0604020202020204" pitchFamily="34" charset="0"/>
              <a:buChar char="•"/>
            </a:pPr>
            <a:r>
              <a:rPr lang="sv-SE" altLang="sv-SE" sz="1200">
                <a:ea typeface="ＭＳ Ｐゴシック" pitchFamily="34" charset="-128"/>
              </a:rPr>
              <a:t>Prova på hur det är att studera </a:t>
            </a:r>
          </a:p>
          <a:p>
            <a:pPr marL="457200" indent="-457200">
              <a:buFont typeface="Arial" panose="020B0604020202020204" pitchFamily="34" charset="0"/>
              <a:buChar char="•"/>
            </a:pPr>
            <a:r>
              <a:rPr lang="sv-SE" altLang="sv-SE" sz="1200">
                <a:ea typeface="ＭＳ Ｐゴシック" pitchFamily="34" charset="-128"/>
              </a:rPr>
              <a:t>Valmöjligheter – låta egna intresset styra och själv kombinera</a:t>
            </a:r>
          </a:p>
          <a:p>
            <a:pPr marL="457200" indent="-457200">
              <a:buFont typeface="Arial" panose="020B0604020202020204" pitchFamily="34" charset="0"/>
              <a:buChar char="•"/>
            </a:pPr>
            <a:r>
              <a:rPr lang="sv-SE" altLang="sv-SE" sz="1200">
                <a:ea typeface="ＭＳ Ｐゴシック" pitchFamily="34" charset="-128"/>
              </a:rPr>
              <a:t>Unik utbildning – egen profil</a:t>
            </a:r>
          </a:p>
          <a:p>
            <a:pPr marL="457200" indent="-457200">
              <a:buFont typeface="Arial" panose="020B0604020202020204" pitchFamily="34" charset="0"/>
              <a:buChar char="•"/>
            </a:pPr>
            <a:r>
              <a:rPr lang="sv-SE" altLang="sv-SE" sz="1200">
                <a:ea typeface="ＭＳ Ｐゴシック" pitchFamily="34" charset="-128"/>
              </a:rPr>
              <a:t>Skaffar sig kompetens – ej yrke</a:t>
            </a:r>
          </a:p>
          <a:p>
            <a:pPr marL="457200" indent="-457200">
              <a:buFont typeface="Arial" panose="020B0604020202020204" pitchFamily="34" charset="0"/>
              <a:buChar char="•"/>
            </a:pPr>
            <a:r>
              <a:rPr lang="sv-SE" altLang="sv-SE" sz="1200">
                <a:ea typeface="ＭＳ Ｐゴシック" pitchFamily="34" charset="-128"/>
              </a:rPr>
              <a:t>Bred examen – bred arbetsmarknad</a:t>
            </a:r>
          </a:p>
          <a:p>
            <a:endParaRPr lang="sv-SE"/>
          </a:p>
        </p:txBody>
      </p:sp>
    </p:spTree>
    <p:extLst>
      <p:ext uri="{BB962C8B-B14F-4D97-AF65-F5344CB8AC3E}">
        <p14:creationId xmlns:p14="http://schemas.microsoft.com/office/powerpoint/2010/main" val="3125261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7AEB6B-5E25-4ABC-B7F7-F49BD791AC9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r>
              <a:rPr lang="en-US" err="1"/>
              <a:t>Olika</a:t>
            </a:r>
            <a:r>
              <a:rPr lang="en-US"/>
              <a:t> </a:t>
            </a:r>
            <a:r>
              <a:rPr lang="en-US" err="1"/>
              <a:t>sätt</a:t>
            </a:r>
            <a:r>
              <a:rPr lang="en-US"/>
              <a:t> </a:t>
            </a:r>
            <a:r>
              <a:rPr lang="en-US" err="1"/>
              <a:t>att</a:t>
            </a:r>
            <a:r>
              <a:rPr lang="en-US"/>
              <a:t> </a:t>
            </a:r>
            <a:r>
              <a:rPr lang="en-US" err="1"/>
              <a:t>läsa</a:t>
            </a:r>
            <a:r>
              <a:rPr lang="en-US"/>
              <a:t>:</a:t>
            </a:r>
          </a:p>
          <a:p>
            <a:pPr eaLnBrk="1" hangingPunct="1"/>
            <a:endParaRPr lang="en-US"/>
          </a:p>
          <a:p>
            <a:pPr eaLnBrk="1" hangingPunct="1"/>
            <a:r>
              <a:rPr lang="en-US"/>
              <a:t>Program – </a:t>
            </a:r>
            <a:r>
              <a:rPr lang="en-US" err="1"/>
              <a:t>specifikt</a:t>
            </a:r>
            <a:r>
              <a:rPr lang="en-US"/>
              <a:t> </a:t>
            </a:r>
            <a:r>
              <a:rPr lang="en-US" err="1"/>
              <a:t>för</a:t>
            </a:r>
            <a:r>
              <a:rPr lang="en-US"/>
              <a:t> </a:t>
            </a:r>
            <a:r>
              <a:rPr lang="en-US" err="1"/>
              <a:t>att</a:t>
            </a:r>
            <a:r>
              <a:rPr lang="en-US"/>
              <a:t> </a:t>
            </a:r>
            <a:r>
              <a:rPr lang="en-US" err="1"/>
              <a:t>läsa</a:t>
            </a:r>
            <a:r>
              <a:rPr lang="en-US"/>
              <a:t> program </a:t>
            </a:r>
            <a:r>
              <a:rPr lang="en-US" err="1"/>
              <a:t>är</a:t>
            </a:r>
            <a:r>
              <a:rPr lang="en-US"/>
              <a:t> </a:t>
            </a:r>
            <a:r>
              <a:rPr lang="en-US" err="1"/>
              <a:t>att</a:t>
            </a:r>
            <a:r>
              <a:rPr lang="en-US"/>
              <a:t> man </a:t>
            </a:r>
            <a:r>
              <a:rPr lang="en-US" err="1"/>
              <a:t>söker</a:t>
            </a:r>
            <a:r>
              <a:rPr lang="en-US"/>
              <a:t> en </a:t>
            </a:r>
            <a:r>
              <a:rPr lang="en-US" err="1"/>
              <a:t>gång</a:t>
            </a:r>
            <a:r>
              <a:rPr lang="en-US"/>
              <a:t> till </a:t>
            </a:r>
            <a:r>
              <a:rPr lang="en-US" err="1"/>
              <a:t>ett</a:t>
            </a:r>
            <a:r>
              <a:rPr lang="en-US"/>
              <a:t> </a:t>
            </a:r>
            <a:r>
              <a:rPr lang="en-US" err="1"/>
              <a:t>färdigt</a:t>
            </a:r>
            <a:r>
              <a:rPr lang="en-US"/>
              <a:t> </a:t>
            </a:r>
            <a:r>
              <a:rPr lang="en-US" err="1"/>
              <a:t>paket</a:t>
            </a:r>
            <a:r>
              <a:rPr lang="en-US"/>
              <a:t>, </a:t>
            </a:r>
            <a:r>
              <a:rPr lang="en-US" err="1"/>
              <a:t>där</a:t>
            </a:r>
            <a:r>
              <a:rPr lang="en-US"/>
              <a:t> </a:t>
            </a:r>
            <a:r>
              <a:rPr lang="en-US" err="1"/>
              <a:t>lärosätet</a:t>
            </a:r>
            <a:r>
              <a:rPr lang="en-US"/>
              <a:t> </a:t>
            </a:r>
            <a:r>
              <a:rPr lang="en-US" err="1"/>
              <a:t>har</a:t>
            </a:r>
            <a:r>
              <a:rPr lang="en-US"/>
              <a:t> </a:t>
            </a:r>
            <a:r>
              <a:rPr lang="en-US" err="1"/>
              <a:t>valt</a:t>
            </a:r>
            <a:r>
              <a:rPr lang="en-US"/>
              <a:t> </a:t>
            </a:r>
            <a:r>
              <a:rPr lang="en-US" err="1"/>
              <a:t>vad</a:t>
            </a:r>
            <a:r>
              <a:rPr lang="en-US"/>
              <a:t> </a:t>
            </a:r>
            <a:r>
              <a:rPr lang="en-US" err="1"/>
              <a:t>som</a:t>
            </a:r>
            <a:r>
              <a:rPr lang="en-US"/>
              <a:t> </a:t>
            </a:r>
            <a:r>
              <a:rPr lang="en-US" err="1"/>
              <a:t>ska</a:t>
            </a:r>
            <a:r>
              <a:rPr lang="en-US"/>
              <a:t> </a:t>
            </a:r>
            <a:r>
              <a:rPr lang="en-US" err="1"/>
              <a:t>ingå</a:t>
            </a:r>
            <a:r>
              <a:rPr lang="en-US"/>
              <a:t>. En del program </a:t>
            </a:r>
            <a:r>
              <a:rPr lang="en-US" err="1"/>
              <a:t>leder</a:t>
            </a:r>
            <a:r>
              <a:rPr lang="en-US"/>
              <a:t> till en </a:t>
            </a:r>
            <a:r>
              <a:rPr lang="en-US" err="1"/>
              <a:t>yrkesxamen</a:t>
            </a:r>
            <a:r>
              <a:rPr lang="en-US"/>
              <a:t>, </a:t>
            </a:r>
            <a:r>
              <a:rPr lang="en-US" err="1"/>
              <a:t>tex</a:t>
            </a:r>
            <a:r>
              <a:rPr lang="en-US"/>
              <a:t> </a:t>
            </a:r>
            <a:r>
              <a:rPr lang="en-US" err="1"/>
              <a:t>tandläkare</a:t>
            </a:r>
            <a:r>
              <a:rPr lang="en-US"/>
              <a:t> </a:t>
            </a:r>
            <a:r>
              <a:rPr lang="en-US" err="1"/>
              <a:t>och</a:t>
            </a:r>
            <a:r>
              <a:rPr lang="en-US"/>
              <a:t> </a:t>
            </a:r>
            <a:r>
              <a:rPr lang="en-US" err="1"/>
              <a:t>logoped</a:t>
            </a:r>
            <a:r>
              <a:rPr lang="en-US"/>
              <a:t>, </a:t>
            </a:r>
            <a:r>
              <a:rPr lang="en-US" err="1"/>
              <a:t>andra</a:t>
            </a:r>
            <a:r>
              <a:rPr lang="en-US"/>
              <a:t> till en </a:t>
            </a:r>
            <a:r>
              <a:rPr lang="en-US" err="1"/>
              <a:t>sk</a:t>
            </a:r>
            <a:r>
              <a:rPr lang="en-US"/>
              <a:t> </a:t>
            </a:r>
            <a:r>
              <a:rPr lang="en-US" err="1"/>
              <a:t>generell</a:t>
            </a:r>
            <a:r>
              <a:rPr lang="en-US"/>
              <a:t> </a:t>
            </a:r>
            <a:r>
              <a:rPr lang="en-US" err="1"/>
              <a:t>examen</a:t>
            </a:r>
            <a:r>
              <a:rPr lang="en-US"/>
              <a:t>. </a:t>
            </a:r>
            <a:r>
              <a:rPr lang="en-US" err="1"/>
              <a:t>Innehållet</a:t>
            </a:r>
            <a:r>
              <a:rPr lang="en-US"/>
              <a:t> I en  </a:t>
            </a:r>
            <a:r>
              <a:rPr lang="en-US" err="1"/>
              <a:t>yrkesexamen</a:t>
            </a:r>
            <a:r>
              <a:rPr lang="en-US"/>
              <a:t> </a:t>
            </a:r>
            <a:r>
              <a:rPr lang="en-US" err="1"/>
              <a:t>kan</a:t>
            </a:r>
            <a:r>
              <a:rPr lang="en-US"/>
              <a:t> du </a:t>
            </a:r>
            <a:r>
              <a:rPr lang="en-US" err="1"/>
              <a:t>inte</a:t>
            </a:r>
            <a:r>
              <a:rPr lang="en-US"/>
              <a:t> </a:t>
            </a:r>
            <a:r>
              <a:rPr lang="en-US" err="1"/>
              <a:t>komma</a:t>
            </a:r>
            <a:r>
              <a:rPr lang="en-US"/>
              <a:t> </a:t>
            </a:r>
            <a:r>
              <a:rPr lang="en-US" err="1"/>
              <a:t>åt</a:t>
            </a:r>
            <a:r>
              <a:rPr lang="en-US"/>
              <a:t> </a:t>
            </a:r>
            <a:r>
              <a:rPr lang="en-US" err="1"/>
              <a:t>utan</a:t>
            </a:r>
            <a:r>
              <a:rPr lang="en-US"/>
              <a:t> </a:t>
            </a:r>
            <a:r>
              <a:rPr lang="en-US" err="1"/>
              <a:t>att</a:t>
            </a:r>
            <a:r>
              <a:rPr lang="en-US"/>
              <a:t> </a:t>
            </a:r>
            <a:r>
              <a:rPr lang="en-US" err="1"/>
              <a:t>läsa</a:t>
            </a:r>
            <a:r>
              <a:rPr lang="en-US"/>
              <a:t> </a:t>
            </a:r>
            <a:r>
              <a:rPr lang="en-US" err="1"/>
              <a:t>programmet</a:t>
            </a:r>
            <a:r>
              <a:rPr lang="en-US"/>
              <a:t>. </a:t>
            </a:r>
            <a:r>
              <a:rPr lang="en-US" err="1"/>
              <a:t>Generella</a:t>
            </a:r>
            <a:r>
              <a:rPr lang="en-US"/>
              <a:t> program </a:t>
            </a:r>
            <a:r>
              <a:rPr lang="en-US" err="1"/>
              <a:t>kan</a:t>
            </a:r>
            <a:r>
              <a:rPr lang="en-US"/>
              <a:t> </a:t>
            </a:r>
            <a:r>
              <a:rPr lang="en-US" err="1"/>
              <a:t>ibland</a:t>
            </a:r>
            <a:r>
              <a:rPr lang="en-US"/>
              <a:t> </a:t>
            </a:r>
            <a:r>
              <a:rPr lang="en-US" err="1"/>
              <a:t>bestå</a:t>
            </a:r>
            <a:r>
              <a:rPr lang="en-US"/>
              <a:t> </a:t>
            </a:r>
            <a:r>
              <a:rPr lang="en-US" err="1"/>
              <a:t>helt</a:t>
            </a:r>
            <a:r>
              <a:rPr lang="en-US"/>
              <a:t> </a:t>
            </a:r>
            <a:r>
              <a:rPr lang="en-US" err="1"/>
              <a:t>av</a:t>
            </a:r>
            <a:r>
              <a:rPr lang="en-US"/>
              <a:t> </a:t>
            </a:r>
            <a:r>
              <a:rPr lang="en-US" err="1"/>
              <a:t>kurser</a:t>
            </a:r>
            <a:r>
              <a:rPr lang="en-US"/>
              <a:t> </a:t>
            </a:r>
            <a:r>
              <a:rPr lang="en-US" err="1"/>
              <a:t>som</a:t>
            </a:r>
            <a:r>
              <a:rPr lang="en-US"/>
              <a:t> du </a:t>
            </a:r>
            <a:r>
              <a:rPr lang="en-US" err="1"/>
              <a:t>även</a:t>
            </a:r>
            <a:r>
              <a:rPr lang="en-US"/>
              <a:t> </a:t>
            </a:r>
            <a:r>
              <a:rPr lang="en-US" err="1"/>
              <a:t>kan</a:t>
            </a:r>
            <a:r>
              <a:rPr lang="en-US"/>
              <a:t> </a:t>
            </a:r>
            <a:r>
              <a:rPr lang="en-US" err="1"/>
              <a:t>läsa</a:t>
            </a:r>
            <a:r>
              <a:rPr lang="en-US"/>
              <a:t> </a:t>
            </a:r>
            <a:r>
              <a:rPr lang="en-US" err="1"/>
              <a:t>som</a:t>
            </a:r>
            <a:r>
              <a:rPr lang="en-US"/>
              <a:t> </a:t>
            </a:r>
            <a:r>
              <a:rPr lang="en-US" err="1"/>
              <a:t>fristående</a:t>
            </a:r>
            <a:r>
              <a:rPr lang="en-US"/>
              <a:t> </a:t>
            </a:r>
            <a:r>
              <a:rPr lang="en-US" err="1"/>
              <a:t>kurser</a:t>
            </a:r>
            <a:r>
              <a:rPr lang="en-US"/>
              <a:t>. Tex </a:t>
            </a:r>
            <a:r>
              <a:rPr lang="en-US" err="1"/>
              <a:t>ekonomie</a:t>
            </a:r>
            <a:r>
              <a:rPr lang="en-US"/>
              <a:t> </a:t>
            </a:r>
            <a:r>
              <a:rPr lang="en-US" err="1"/>
              <a:t>kandidat</a:t>
            </a:r>
            <a:r>
              <a:rPr lang="en-US"/>
              <a:t> </a:t>
            </a:r>
            <a:r>
              <a:rPr lang="en-US" err="1"/>
              <a:t>programmet</a:t>
            </a:r>
            <a:r>
              <a:rPr lang="en-US"/>
              <a:t> </a:t>
            </a:r>
            <a:r>
              <a:rPr lang="en-US" err="1"/>
              <a:t>i</a:t>
            </a:r>
            <a:r>
              <a:rPr lang="en-US"/>
              <a:t> Lund. </a:t>
            </a:r>
          </a:p>
          <a:p>
            <a:pPr eaLnBrk="1" hangingPunct="1"/>
            <a:endParaRPr lang="sv-SE"/>
          </a:p>
          <a:p>
            <a:r>
              <a:rPr lang="sv-SE"/>
              <a:t>Inom de allra flesta program finns valbara kurser inom programmet. Speciellt med examen via fristående kurser är att det är väldigt flexibelt. Men detta pass idag kommer att handla om hur du själv kan sätta ihop din egen examen.</a:t>
            </a:r>
          </a:p>
          <a:p>
            <a:pPr eaLnBrk="1" hangingPunct="1"/>
            <a:endParaRPr lang="en-US"/>
          </a:p>
          <a:p>
            <a:pPr eaLnBrk="1" hangingPunct="1"/>
            <a:endParaRPr lang="en-US"/>
          </a:p>
          <a:p>
            <a:pPr eaLnBrk="1" hangingPunct="1"/>
            <a:r>
              <a:rPr lang="en-US"/>
              <a:t>KANDIDAT</a:t>
            </a:r>
            <a:r>
              <a:rPr lang="en-US" baseline="0"/>
              <a:t> PSYKOLOGI VS PSYKOLOGPROGRAMME = TVÅ OLIKA PROGRAM. 1. bred </a:t>
            </a:r>
            <a:r>
              <a:rPr lang="en-US" baseline="0" err="1"/>
              <a:t>kompetens</a:t>
            </a:r>
            <a:r>
              <a:rPr lang="en-US" baseline="0"/>
              <a:t> vs </a:t>
            </a:r>
            <a:r>
              <a:rPr lang="en-US" baseline="0" err="1"/>
              <a:t>legitimerad</a:t>
            </a:r>
            <a:r>
              <a:rPr lang="en-US" baseline="0"/>
              <a:t> </a:t>
            </a:r>
            <a:r>
              <a:rPr lang="en-US" baseline="0" err="1"/>
              <a:t>psykolog</a:t>
            </a:r>
            <a:r>
              <a:rPr lang="en-US" baseline="0"/>
              <a:t> </a:t>
            </a:r>
            <a:endParaRPr lang="en-US"/>
          </a:p>
          <a:p>
            <a:pPr eaLnBrk="1" hangingPunct="1"/>
            <a:endParaRPr lang="en-US"/>
          </a:p>
          <a:p>
            <a:pPr eaLnBrk="1" hangingPunct="1"/>
            <a:r>
              <a:rPr lang="en-US" err="1"/>
              <a:t>Detta</a:t>
            </a:r>
            <a:r>
              <a:rPr lang="en-US"/>
              <a:t> </a:t>
            </a:r>
            <a:r>
              <a:rPr lang="en-US" err="1"/>
              <a:t>gäller</a:t>
            </a:r>
            <a:r>
              <a:rPr lang="en-US"/>
              <a:t> </a:t>
            </a:r>
            <a:r>
              <a:rPr lang="en-US" err="1"/>
              <a:t>alltså</a:t>
            </a:r>
            <a:r>
              <a:rPr lang="en-US"/>
              <a:t> </a:t>
            </a:r>
            <a:r>
              <a:rPr lang="en-US" err="1"/>
              <a:t>inte</a:t>
            </a:r>
            <a:r>
              <a:rPr lang="en-US"/>
              <a:t> </a:t>
            </a:r>
            <a:r>
              <a:rPr lang="en-US" err="1"/>
              <a:t>alla</a:t>
            </a:r>
            <a:r>
              <a:rPr lang="en-US"/>
              <a:t> </a:t>
            </a:r>
            <a:r>
              <a:rPr lang="en-US" err="1"/>
              <a:t>generella</a:t>
            </a:r>
            <a:r>
              <a:rPr lang="en-US"/>
              <a:t> program </a:t>
            </a:r>
            <a:r>
              <a:rPr lang="en-US" err="1"/>
              <a:t>utan</a:t>
            </a:r>
            <a:r>
              <a:rPr lang="en-US"/>
              <a:t> </a:t>
            </a:r>
            <a:r>
              <a:rPr lang="en-US" err="1"/>
              <a:t>vissa</a:t>
            </a:r>
            <a:r>
              <a:rPr lang="en-US"/>
              <a:t> </a:t>
            </a:r>
            <a:r>
              <a:rPr lang="en-US" err="1"/>
              <a:t>har</a:t>
            </a:r>
            <a:r>
              <a:rPr lang="en-US"/>
              <a:t> et</a:t>
            </a:r>
          </a:p>
          <a:p>
            <a:pPr eaLnBrk="1" hangingPunct="1"/>
            <a:r>
              <a:rPr lang="en-US" err="1"/>
              <a:t>Kurser</a:t>
            </a:r>
            <a:r>
              <a:rPr lang="en-US"/>
              <a:t> – </a:t>
            </a:r>
            <a:r>
              <a:rPr lang="en-US" err="1"/>
              <a:t>specifikt</a:t>
            </a:r>
            <a:r>
              <a:rPr lang="en-US"/>
              <a:t> </a:t>
            </a:r>
            <a:r>
              <a:rPr lang="en-US" err="1"/>
              <a:t>för</a:t>
            </a:r>
            <a:r>
              <a:rPr lang="en-US"/>
              <a:t> </a:t>
            </a:r>
            <a:r>
              <a:rPr lang="en-US" err="1"/>
              <a:t>dem</a:t>
            </a:r>
            <a:r>
              <a:rPr lang="en-US"/>
              <a:t> </a:t>
            </a:r>
            <a:r>
              <a:rPr lang="en-US" err="1"/>
              <a:t>som</a:t>
            </a:r>
            <a:r>
              <a:rPr lang="en-US"/>
              <a:t> </a:t>
            </a:r>
            <a:r>
              <a:rPr lang="en-US" err="1"/>
              <a:t>läser</a:t>
            </a:r>
            <a:r>
              <a:rPr lang="en-US"/>
              <a:t> </a:t>
            </a:r>
            <a:r>
              <a:rPr lang="en-US" err="1"/>
              <a:t>fristående</a:t>
            </a:r>
            <a:r>
              <a:rPr lang="en-US"/>
              <a:t> </a:t>
            </a:r>
            <a:r>
              <a:rPr lang="en-US" err="1"/>
              <a:t>kurser</a:t>
            </a:r>
            <a:r>
              <a:rPr lang="en-US"/>
              <a:t>, </a:t>
            </a:r>
            <a:r>
              <a:rPr lang="en-US" err="1"/>
              <a:t>söka</a:t>
            </a:r>
            <a:r>
              <a:rPr lang="en-US"/>
              <a:t> </a:t>
            </a:r>
            <a:r>
              <a:rPr lang="en-US" err="1"/>
              <a:t>varje</a:t>
            </a:r>
            <a:r>
              <a:rPr lang="en-US"/>
              <a:t> </a:t>
            </a:r>
            <a:r>
              <a:rPr lang="en-US" err="1"/>
              <a:t>termin</a:t>
            </a:r>
            <a:r>
              <a:rPr lang="en-US"/>
              <a:t>.</a:t>
            </a:r>
          </a:p>
          <a:p>
            <a:pPr eaLnBrk="1" hangingPunct="1"/>
            <a:endParaRPr lang="en-US"/>
          </a:p>
          <a:p>
            <a:pPr eaLnBrk="1" hangingPunct="1"/>
            <a:r>
              <a:rPr lang="en-US"/>
              <a:t>-----------</a:t>
            </a:r>
          </a:p>
          <a:p>
            <a:pPr eaLnBrk="0" hangingPunct="0">
              <a:spcBef>
                <a:spcPct val="50000"/>
              </a:spcBef>
            </a:pPr>
            <a:r>
              <a:rPr lang="sv-SE" sz="1600" b="1"/>
              <a:t>Specifikt för kurser							</a:t>
            </a:r>
          </a:p>
          <a:p>
            <a:pPr marL="171450" indent="-171450" eaLnBrk="0" hangingPunct="0">
              <a:spcBef>
                <a:spcPct val="50000"/>
              </a:spcBef>
              <a:buFontTx/>
              <a:buChar char="-"/>
            </a:pPr>
            <a:r>
              <a:rPr lang="sv-SE" sz="1200"/>
              <a:t>större frihet</a:t>
            </a:r>
            <a:br>
              <a:rPr lang="sv-SE" sz="1200"/>
            </a:br>
            <a:r>
              <a:rPr lang="sv-SE" sz="1200"/>
              <a:t>- skaffar sig kompetens – ej yrke</a:t>
            </a:r>
            <a:br>
              <a:rPr lang="sv-SE" sz="1200"/>
            </a:br>
            <a:r>
              <a:rPr lang="sv-SE" sz="1200"/>
              <a:t>- ökat ansvar</a:t>
            </a:r>
            <a:br>
              <a:rPr lang="sv-SE" sz="1200"/>
            </a:br>
            <a:r>
              <a:rPr lang="sv-SE" sz="1200"/>
              <a:t>- ansöker om en utbildningsplats efter varje avslutad kurs</a:t>
            </a:r>
            <a:br>
              <a:rPr lang="sv-SE" sz="1200"/>
            </a:br>
            <a:r>
              <a:rPr lang="sv-SE" sz="1200"/>
              <a:t>- Egen profil med möjlighet till en unik utbildning </a:t>
            </a:r>
            <a:br>
              <a:rPr lang="sv-SE" sz="1200"/>
            </a:br>
            <a:r>
              <a:rPr lang="sv-SE" sz="1200"/>
              <a:t>– Tänka strategiskt/taktiskt</a:t>
            </a:r>
            <a:br>
              <a:rPr lang="sv-SE" sz="1200"/>
            </a:br>
            <a:r>
              <a:rPr lang="sv-SE" sz="1200"/>
              <a:t>- bred examen – bred arbetsmarknad</a:t>
            </a:r>
          </a:p>
          <a:p>
            <a:pPr marL="171450" indent="-171450" eaLnBrk="0" hangingPunct="0">
              <a:spcBef>
                <a:spcPct val="50000"/>
              </a:spcBef>
              <a:buFontTx/>
              <a:buChar char="-"/>
            </a:pPr>
            <a:endParaRPr lang="sv-SE" sz="1200"/>
          </a:p>
          <a:p>
            <a:pPr eaLnBrk="0" hangingPunct="0">
              <a:spcBef>
                <a:spcPct val="50000"/>
              </a:spcBef>
            </a:pPr>
            <a:r>
              <a:rPr lang="sv-SE" sz="1600" b="1"/>
              <a:t>Specifikt för program</a:t>
            </a:r>
          </a:p>
          <a:p>
            <a:pPr eaLnBrk="0" hangingPunct="0">
              <a:spcBef>
                <a:spcPct val="50000"/>
              </a:spcBef>
            </a:pPr>
            <a:r>
              <a:rPr lang="sv-SE" sz="1200" b="1"/>
              <a:t>- </a:t>
            </a:r>
            <a:r>
              <a:rPr lang="sv-SE" sz="1200"/>
              <a:t>ett färdigt paket</a:t>
            </a:r>
            <a:br>
              <a:rPr lang="sv-SE" sz="1200"/>
            </a:br>
            <a:r>
              <a:rPr lang="sv-SE" sz="1200"/>
              <a:t>- du söker en gång</a:t>
            </a:r>
            <a:br>
              <a:rPr lang="sv-SE" sz="1200"/>
            </a:br>
            <a:r>
              <a:rPr lang="sv-SE" sz="1200"/>
              <a:t>- spetskompetens</a:t>
            </a:r>
            <a:br>
              <a:rPr lang="sv-SE" sz="1200"/>
            </a:br>
            <a:r>
              <a:rPr lang="sv-SE" sz="1200"/>
              <a:t>- enklare: utbytesstudier/praktik</a:t>
            </a:r>
          </a:p>
          <a:p>
            <a:pPr eaLnBrk="1" hangingPunct="1"/>
            <a:endParaRPr lang="en-US"/>
          </a:p>
        </p:txBody>
      </p:sp>
    </p:spTree>
    <p:extLst>
      <p:ext uri="{BB962C8B-B14F-4D97-AF65-F5344CB8AC3E}">
        <p14:creationId xmlns:p14="http://schemas.microsoft.com/office/powerpoint/2010/main" val="354178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a:t>Vilka har de nödvändiga resurserna för att ta dig närmare målet?</a:t>
            </a:r>
          </a:p>
          <a:p>
            <a:r>
              <a:rPr lang="sv-SE" baseline="0"/>
              <a:t>Vilka personer behöver du stöd av?</a:t>
            </a:r>
          </a:p>
          <a:p>
            <a:r>
              <a:rPr lang="sv-SE" baseline="0"/>
              <a:t>Hur ska du få dem att stödja dig?</a:t>
            </a:r>
          </a:p>
          <a:p>
            <a:r>
              <a:rPr lang="sv-SE" baseline="0"/>
              <a:t>Stöd och resurser, tydliggör innan du tar nästa steg (5)</a:t>
            </a:r>
          </a:p>
          <a:p>
            <a:r>
              <a:rPr lang="sv-SE" baseline="0"/>
              <a:t>5. Identifiera vägar till att hitta och bygga styrkor.</a:t>
            </a:r>
          </a:p>
          <a:p>
            <a:r>
              <a:rPr lang="sv-SE" baseline="0"/>
              <a:t>Frågeställningar:</a:t>
            </a:r>
          </a:p>
          <a:p>
            <a:r>
              <a:rPr lang="sv-SE" baseline="0"/>
              <a:t>Vad behöver du för kunskap och stöd för att ta dig mot målet?</a:t>
            </a:r>
          </a:p>
          <a:p>
            <a:r>
              <a:rPr lang="sv-SE" baseline="0"/>
              <a:t>Vilka färdigheter och kunskaper måste du skaffa dig?</a:t>
            </a:r>
          </a:p>
          <a:p>
            <a:r>
              <a:rPr lang="sv-SE" baseline="0"/>
              <a:t>Vilka färdigheter och kunskaper har du som du kan använda dig av?</a:t>
            </a:r>
          </a:p>
          <a:p>
            <a:r>
              <a:rPr lang="sv-SE" baseline="0"/>
              <a:t>6. Dra upp riktlinjer mot målet. Kartläggning av handlingar mot målet. Action – Planering för närmaste 6 månaderna.</a:t>
            </a:r>
          </a:p>
          <a:p>
            <a:r>
              <a:rPr lang="sv-SE" baseline="0"/>
              <a:t>Frågeställningar:</a:t>
            </a:r>
          </a:p>
          <a:p>
            <a:r>
              <a:rPr lang="sv-SE" baseline="0"/>
              <a:t>Vilka steg/aktiviteter måste genomföras?</a:t>
            </a:r>
          </a:p>
          <a:p>
            <a:r>
              <a:rPr lang="sv-SE" baseline="0"/>
              <a:t>Vem ska göra de?</a:t>
            </a:r>
          </a:p>
          <a:p>
            <a:r>
              <a:rPr lang="sv-SE" baseline="0"/>
              <a:t>7. Planera kommande månadens arbete. Riktlinjer. Action – Vad behöver du åstadkomma närmaste 1-3 månaderna för att</a:t>
            </a:r>
          </a:p>
          <a:p>
            <a:r>
              <a:rPr lang="sv-SE" baseline="0"/>
              <a:t>komma närmare målet?</a:t>
            </a:r>
          </a:p>
          <a:p>
            <a:r>
              <a:rPr lang="sv-SE" baseline="0"/>
              <a:t>Frågeställningar:</a:t>
            </a:r>
          </a:p>
          <a:p>
            <a:r>
              <a:rPr lang="sv-SE" baseline="0"/>
              <a:t>Vad måste du göra?</a:t>
            </a:r>
          </a:p>
          <a:p>
            <a:r>
              <a:rPr lang="sv-SE" baseline="0"/>
              <a:t>Vilken dag?</a:t>
            </a:r>
          </a:p>
          <a:p>
            <a:r>
              <a:rPr lang="sv-SE" baseline="0"/>
              <a:t>Vem ska göra vad och när?</a:t>
            </a:r>
          </a:p>
          <a:p>
            <a:r>
              <a:rPr lang="sv-SE" baseline="0"/>
              <a:t>8. Engagera dig i det FÖRSTA STEGET. Gå från tanke till handling.</a:t>
            </a:r>
          </a:p>
          <a:p>
            <a:r>
              <a:rPr lang="sv-SE" baseline="0"/>
              <a:t>Frågeställningar:</a:t>
            </a:r>
          </a:p>
          <a:p>
            <a:r>
              <a:rPr lang="sv-SE" baseline="0"/>
              <a:t>Vilka är dina stöd i detta första steg?</a:t>
            </a:r>
          </a:p>
          <a:p>
            <a:r>
              <a:rPr lang="sv-SE" baseline="0"/>
              <a:t>Hur frågar du efter deras stöd?</a:t>
            </a:r>
          </a:p>
          <a:p>
            <a:r>
              <a:rPr lang="sv-SE" baseline="0"/>
              <a:t>Vilka är de största hindren?</a:t>
            </a:r>
          </a:p>
          <a:p>
            <a:r>
              <a:rPr lang="sv-SE" baseline="0"/>
              <a:t>Vad behöver du göra för att ta dig närmare målet?</a:t>
            </a:r>
          </a:p>
          <a:p>
            <a:endParaRPr lang="sv-SE"/>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21E07B-78B8-0A41-A6FD-B2454DDAA9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2135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849804" y="1214477"/>
            <a:ext cx="5391655" cy="2775761"/>
          </a:xfrm>
        </p:spPr>
        <p:txBody>
          <a:bodyPr anchor="b" anchorCtr="0"/>
          <a:lstStyle>
            <a:lvl1pPr algn="l">
              <a:defRPr sz="3000">
                <a:solidFill>
                  <a:srgbClr val="000000"/>
                </a:solidFill>
              </a:defRPr>
            </a:lvl1pPr>
          </a:lstStyle>
          <a:p>
            <a:r>
              <a:rPr lang="sv-SE" noProof="0"/>
              <a:t>Klicka här för att ändra format</a:t>
            </a:r>
          </a:p>
        </p:txBody>
      </p:sp>
      <p:sp>
        <p:nvSpPr>
          <p:cNvPr id="3" name="Subtitle 2"/>
          <p:cNvSpPr>
            <a:spLocks noGrp="1"/>
          </p:cNvSpPr>
          <p:nvPr>
            <p:ph type="subTitle" idx="1"/>
          </p:nvPr>
        </p:nvSpPr>
        <p:spPr>
          <a:xfrm>
            <a:off x="849800" y="4275981"/>
            <a:ext cx="5391654" cy="1752600"/>
          </a:xfrm>
        </p:spPr>
        <p:txBody>
          <a:bodyPr>
            <a:normAutofit/>
          </a:bodyPr>
          <a:lstStyle>
            <a:lvl1pPr marL="0" indent="0" algn="l">
              <a:buNone/>
              <a:defRPr sz="1050">
                <a:solidFill>
                  <a:schemeClr val="accent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sv-SE" noProof="0"/>
              <a:t>Klicka om du vill redigera mall för underrubrikformat</a:t>
            </a:r>
          </a:p>
        </p:txBody>
      </p:sp>
      <p:sp>
        <p:nvSpPr>
          <p:cNvPr id="11" name="Text Placeholder 10"/>
          <p:cNvSpPr>
            <a:spLocks noGrp="1"/>
          </p:cNvSpPr>
          <p:nvPr>
            <p:ph type="body" sz="quarter" idx="10" hasCustomPrompt="1"/>
          </p:nvPr>
        </p:nvSpPr>
        <p:spPr>
          <a:xfrm>
            <a:off x="849317" y="6048049"/>
            <a:ext cx="5392737" cy="461433"/>
          </a:xfrm>
        </p:spPr>
        <p:txBody>
          <a:bodyPr anchor="b" anchorCtr="0">
            <a:normAutofit/>
          </a:bodyPr>
          <a:lstStyle>
            <a:lvl1pPr marL="0" indent="0">
              <a:buNone/>
              <a:defRPr sz="750">
                <a:solidFill>
                  <a:srgbClr val="CACFCF"/>
                </a:solidFill>
              </a:defRPr>
            </a:lvl1pPr>
          </a:lstStyle>
          <a:p>
            <a:pPr lvl="0"/>
            <a:r>
              <a:rPr lang="sv-SE" noProof="0"/>
              <a:t>Additional info</a:t>
            </a:r>
          </a:p>
        </p:txBody>
      </p:sp>
    </p:spTree>
    <p:extLst>
      <p:ext uri="{BB962C8B-B14F-4D97-AF65-F5344CB8AC3E}">
        <p14:creationId xmlns:p14="http://schemas.microsoft.com/office/powerpoint/2010/main" val="34631899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g text w/ covering image">
    <p:bg>
      <p:bgPr>
        <a:solidFill>
          <a:schemeClr val="bg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6858000"/>
          </a:xfrm>
        </p:spPr>
        <p:txBody>
          <a:bodyPr anchor="ctr" anchorCtr="0"/>
          <a:lstStyle>
            <a:lvl1pPr marL="0" indent="0" algn="ctr">
              <a:buNone/>
              <a:defRPr/>
            </a:lvl1pPr>
          </a:lstStyle>
          <a:p>
            <a:r>
              <a:rPr lang="sv-SE" noProof="0"/>
              <a:t>Klicka på ikonen för att lägga till en bild</a:t>
            </a:r>
          </a:p>
        </p:txBody>
      </p:sp>
      <p:sp>
        <p:nvSpPr>
          <p:cNvPr id="3" name="Content Placeholder 2"/>
          <p:cNvSpPr>
            <a:spLocks noGrp="1"/>
          </p:cNvSpPr>
          <p:nvPr>
            <p:ph idx="1"/>
          </p:nvPr>
        </p:nvSpPr>
        <p:spPr>
          <a:xfrm>
            <a:off x="1383094" y="791976"/>
            <a:ext cx="6480000" cy="4859523"/>
          </a:xfrm>
        </p:spPr>
        <p:txBody>
          <a:bodyPr anchor="ctr" anchorCtr="0"/>
          <a:lstStyle>
            <a:lvl1pPr marL="0" indent="0" algn="ctr">
              <a:spcBef>
                <a:spcPts val="900"/>
              </a:spcBef>
              <a:buNone/>
              <a:defRPr sz="2100" b="1">
                <a:solidFill>
                  <a:schemeClr val="bg1"/>
                </a:solidFill>
              </a:defRPr>
            </a:lvl1pPr>
            <a:lvl2pPr marL="0" indent="0" algn="ctr">
              <a:spcBef>
                <a:spcPts val="900"/>
              </a:spcBef>
              <a:buNone/>
              <a:defRPr>
                <a:solidFill>
                  <a:schemeClr val="bg1"/>
                </a:solidFill>
              </a:defRPr>
            </a:lvl2pPr>
            <a:lvl3pPr marL="0" indent="0" algn="ctr">
              <a:spcBef>
                <a:spcPts val="900"/>
              </a:spcBef>
              <a:buNone/>
              <a:defRPr>
                <a:solidFill>
                  <a:schemeClr val="bg1"/>
                </a:solidFill>
              </a:defRPr>
            </a:lvl3pPr>
            <a:lvl4pPr marL="0" indent="0" algn="ctr">
              <a:spcBef>
                <a:spcPts val="900"/>
              </a:spcBef>
              <a:buNone/>
              <a:defRPr>
                <a:solidFill>
                  <a:schemeClr val="bg1"/>
                </a:solidFill>
              </a:defRPr>
            </a:lvl4pPr>
            <a:lvl5pPr marL="0" indent="0" algn="ctr">
              <a:spcBef>
                <a:spcPts val="900"/>
              </a:spcBef>
              <a:buNone/>
              <a:defRPr>
                <a:solidFill>
                  <a:schemeClr val="bg1"/>
                </a:solidFill>
              </a:defRPr>
            </a:lvl5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7" name="ClipArt Placeholder 7"/>
          <p:cNvSpPr>
            <a:spLocks noGrp="1"/>
          </p:cNvSpPr>
          <p:nvPr>
            <p:ph type="clipArt" sz="quarter" idx="11"/>
          </p:nvPr>
        </p:nvSpPr>
        <p:spPr>
          <a:xfrm>
            <a:off x="7496162" y="6174633"/>
            <a:ext cx="1247016" cy="410400"/>
          </a:xfrm>
          <a:blipFill rotWithShape="1">
            <a:blip r:embed="rId2"/>
            <a:stretch>
              <a:fillRect/>
            </a:stretch>
          </a:blipFill>
        </p:spPr>
        <p:txBody>
          <a:bodyPr>
            <a:normAutofit/>
          </a:bodyPr>
          <a:lstStyle>
            <a:lvl1pPr marL="0" indent="0">
              <a:buNone/>
              <a:defRPr sz="100">
                <a:solidFill>
                  <a:srgbClr val="FFFFFF"/>
                </a:solidFill>
              </a:defRPr>
            </a:lvl1pPr>
          </a:lstStyle>
          <a:p>
            <a:r>
              <a:rPr lang="sv-SE" noProof="0"/>
              <a:t>Klicka på ikonen för att lägga till onlinebild</a:t>
            </a:r>
          </a:p>
        </p:txBody>
      </p:sp>
    </p:spTree>
    <p:extLst>
      <p:ext uri="{BB962C8B-B14F-4D97-AF65-F5344CB8AC3E}">
        <p14:creationId xmlns:p14="http://schemas.microsoft.com/office/powerpoint/2010/main" val="28142113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0" presetClass="entr" presetSubtype="0" fill="hold" nodeType="after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sv-SE" noProof="0"/>
              <a:t>Klicka här för att ändra format</a:t>
            </a:r>
          </a:p>
        </p:txBody>
      </p:sp>
      <p:sp>
        <p:nvSpPr>
          <p:cNvPr id="3" name="Content Placeholder 2"/>
          <p:cNvSpPr>
            <a:spLocks noGrp="1"/>
          </p:cNvSpPr>
          <p:nvPr>
            <p:ph idx="1"/>
          </p:nvPr>
        </p:nvSpPr>
        <p:spPr>
          <a:xfrm>
            <a:off x="3575050" y="273053"/>
            <a:ext cx="5111750" cy="5853113"/>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noProof="0"/>
              <a:t>Redigera format för bakgrundstext</a:t>
            </a:r>
          </a:p>
        </p:txBody>
      </p:sp>
    </p:spTree>
    <p:extLst>
      <p:ext uri="{BB962C8B-B14F-4D97-AF65-F5344CB8AC3E}">
        <p14:creationId xmlns:p14="http://schemas.microsoft.com/office/powerpoint/2010/main" val="129051624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cSld name="1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fld id="{2AB11CEC-E512-4DFA-B0A3-AA9EAD6561CB}" type="slidenum">
              <a:rPr lang="sv-SE" altLang="sv-SE"/>
              <a:pPr/>
              <a:t>‹#›</a:t>
            </a:fld>
            <a:endParaRPr lang="sv-SE" altLang="sv-SE"/>
          </a:p>
        </p:txBody>
      </p:sp>
    </p:spTree>
    <p:extLst>
      <p:ext uri="{BB962C8B-B14F-4D97-AF65-F5344CB8AC3E}">
        <p14:creationId xmlns:p14="http://schemas.microsoft.com/office/powerpoint/2010/main" val="322311790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35407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457200" y="799825"/>
            <a:ext cx="8229600" cy="1143000"/>
          </a:xfrm>
        </p:spPr>
        <p:txBody>
          <a:bodyPr/>
          <a:lstStyle/>
          <a:p>
            <a:r>
              <a:rPr lang="sv-SE" noProof="0"/>
              <a:t>Klicka här för att ändra format</a:t>
            </a:r>
          </a:p>
        </p:txBody>
      </p:sp>
      <p:sp>
        <p:nvSpPr>
          <p:cNvPr id="3" name="Content Placeholder 2"/>
          <p:cNvSpPr>
            <a:spLocks noGrp="1"/>
          </p:cNvSpPr>
          <p:nvPr>
            <p:ph sz="half" idx="1"/>
          </p:nvPr>
        </p:nvSpPr>
        <p:spPr>
          <a:xfrm>
            <a:off x="457200" y="2208968"/>
            <a:ext cx="4038600" cy="3917201"/>
          </a:xfrm>
        </p:spPr>
        <p:txBody>
          <a:bodyPr>
            <a:normAutofit/>
          </a:bodyPr>
          <a:lstStyle>
            <a:lvl1pPr>
              <a:defRPr sz="1050"/>
            </a:lvl1pPr>
            <a:lvl2pPr>
              <a:defRPr sz="900"/>
            </a:lvl2pPr>
            <a:lvl3pPr>
              <a:defRPr sz="825"/>
            </a:lvl3pPr>
            <a:lvl4pPr>
              <a:defRPr sz="788"/>
            </a:lvl4pPr>
            <a:lvl5pPr>
              <a:defRPr sz="788"/>
            </a:lvl5pPr>
            <a:lvl6pPr>
              <a:defRPr sz="1350"/>
            </a:lvl6pPr>
            <a:lvl7pPr>
              <a:defRPr sz="1350"/>
            </a:lvl7pPr>
            <a:lvl8pPr>
              <a:defRPr sz="1350"/>
            </a:lvl8pPr>
            <a:lvl9pPr>
              <a:defRPr sz="1350"/>
            </a:lvl9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4" name="Content Placeholder 3"/>
          <p:cNvSpPr>
            <a:spLocks noGrp="1"/>
          </p:cNvSpPr>
          <p:nvPr>
            <p:ph sz="half" idx="2"/>
          </p:nvPr>
        </p:nvSpPr>
        <p:spPr>
          <a:xfrm>
            <a:off x="4648200" y="2208968"/>
            <a:ext cx="4038600" cy="3917201"/>
          </a:xfrm>
        </p:spPr>
        <p:txBody>
          <a:bodyPr>
            <a:normAutofit/>
          </a:bodyPr>
          <a:lstStyle>
            <a:lvl1pPr>
              <a:defRPr sz="1050"/>
            </a:lvl1pPr>
            <a:lvl2pPr>
              <a:defRPr sz="900"/>
            </a:lvl2pPr>
            <a:lvl3pPr>
              <a:defRPr sz="825"/>
            </a:lvl3pPr>
            <a:lvl4pPr>
              <a:defRPr sz="788"/>
            </a:lvl4pPr>
            <a:lvl5pPr>
              <a:defRPr sz="788"/>
            </a:lvl5pPr>
            <a:lvl6pPr>
              <a:defRPr sz="1350"/>
            </a:lvl6pPr>
            <a:lvl7pPr>
              <a:defRPr sz="1350"/>
            </a:lvl7pPr>
            <a:lvl8pPr>
              <a:defRPr sz="1350"/>
            </a:lvl8pPr>
            <a:lvl9pPr>
              <a:defRPr sz="1350"/>
            </a:lvl9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39956845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457200" y="799825"/>
            <a:ext cx="8229600" cy="1143000"/>
          </a:xfrm>
        </p:spPr>
        <p:txBody>
          <a:bodyPr/>
          <a:lstStyle>
            <a:lvl1pPr>
              <a:defRPr/>
            </a:lvl1pPr>
          </a:lstStyle>
          <a:p>
            <a:r>
              <a:rPr lang="sv-SE" noProof="0"/>
              <a:t>Klicka här för att ändra format</a:t>
            </a:r>
          </a:p>
        </p:txBody>
      </p:sp>
      <p:sp>
        <p:nvSpPr>
          <p:cNvPr id="3" name="Text Placeholder 2"/>
          <p:cNvSpPr>
            <a:spLocks noGrp="1"/>
          </p:cNvSpPr>
          <p:nvPr>
            <p:ph type="body" idx="1"/>
          </p:nvPr>
        </p:nvSpPr>
        <p:spPr>
          <a:xfrm>
            <a:off x="457200" y="2162801"/>
            <a:ext cx="4040188" cy="639763"/>
          </a:xfrm>
        </p:spPr>
        <p:txBody>
          <a:bodyPr anchor="b">
            <a:normAutofit/>
          </a:bodyPr>
          <a:lstStyle>
            <a:lvl1pPr marL="0" indent="0">
              <a:buNone/>
              <a:defRPr sz="105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sv-SE" noProof="0"/>
              <a:t>Redigera format för bakgrundstext</a:t>
            </a:r>
          </a:p>
        </p:txBody>
      </p:sp>
      <p:sp>
        <p:nvSpPr>
          <p:cNvPr id="4" name="Content Placeholder 3"/>
          <p:cNvSpPr>
            <a:spLocks noGrp="1"/>
          </p:cNvSpPr>
          <p:nvPr>
            <p:ph sz="half" idx="2"/>
          </p:nvPr>
        </p:nvSpPr>
        <p:spPr>
          <a:xfrm>
            <a:off x="457200" y="2802565"/>
            <a:ext cx="4040188" cy="3323603"/>
          </a:xfrm>
        </p:spPr>
        <p:txBody>
          <a:bodyPr>
            <a:normAutofit/>
          </a:bodyPr>
          <a:lstStyle>
            <a:lvl1pPr>
              <a:defRPr sz="900"/>
            </a:lvl1pPr>
            <a:lvl2pPr>
              <a:defRPr sz="825"/>
            </a:lvl2pPr>
            <a:lvl3pPr>
              <a:defRPr sz="788"/>
            </a:lvl3pPr>
            <a:lvl4pPr>
              <a:defRPr sz="750"/>
            </a:lvl4pPr>
            <a:lvl5pPr>
              <a:defRPr sz="750"/>
            </a:lvl5pPr>
            <a:lvl6pPr>
              <a:defRPr sz="1200"/>
            </a:lvl6pPr>
            <a:lvl7pPr>
              <a:defRPr sz="1200"/>
            </a:lvl7pPr>
            <a:lvl8pPr>
              <a:defRPr sz="1200"/>
            </a:lvl8pPr>
            <a:lvl9pPr>
              <a:defRPr sz="1200"/>
            </a:lvl9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5" name="Text Placeholder 4"/>
          <p:cNvSpPr>
            <a:spLocks noGrp="1"/>
          </p:cNvSpPr>
          <p:nvPr>
            <p:ph type="body" sz="quarter" idx="3"/>
          </p:nvPr>
        </p:nvSpPr>
        <p:spPr>
          <a:xfrm>
            <a:off x="4645031" y="2162801"/>
            <a:ext cx="4041775" cy="639763"/>
          </a:xfrm>
        </p:spPr>
        <p:txBody>
          <a:bodyPr anchor="b">
            <a:normAutofit/>
          </a:bodyPr>
          <a:lstStyle>
            <a:lvl1pPr marL="0" indent="0">
              <a:buNone/>
              <a:defRPr sz="105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sv-SE" noProof="0"/>
              <a:t>Redigera format för bakgrundstext</a:t>
            </a:r>
          </a:p>
        </p:txBody>
      </p:sp>
      <p:sp>
        <p:nvSpPr>
          <p:cNvPr id="6" name="Content Placeholder 5"/>
          <p:cNvSpPr>
            <a:spLocks noGrp="1"/>
          </p:cNvSpPr>
          <p:nvPr>
            <p:ph sz="quarter" idx="4"/>
          </p:nvPr>
        </p:nvSpPr>
        <p:spPr>
          <a:xfrm>
            <a:off x="4645031" y="2802565"/>
            <a:ext cx="4041775" cy="3323603"/>
          </a:xfrm>
        </p:spPr>
        <p:txBody>
          <a:bodyPr>
            <a:normAutofit/>
          </a:bodyPr>
          <a:lstStyle>
            <a:lvl1pPr>
              <a:defRPr sz="900"/>
            </a:lvl1pPr>
            <a:lvl2pPr>
              <a:defRPr sz="825"/>
            </a:lvl2pPr>
            <a:lvl3pPr>
              <a:defRPr sz="788"/>
            </a:lvl3pPr>
            <a:lvl4pPr>
              <a:defRPr sz="750"/>
            </a:lvl4pPr>
            <a:lvl5pPr>
              <a:defRPr sz="750"/>
            </a:lvl5pPr>
            <a:lvl6pPr>
              <a:defRPr sz="1200"/>
            </a:lvl6pPr>
            <a:lvl7pPr>
              <a:defRPr sz="1200"/>
            </a:lvl7pPr>
            <a:lvl8pPr>
              <a:defRPr sz="1200"/>
            </a:lvl8pPr>
            <a:lvl9pPr>
              <a:defRPr sz="1200"/>
            </a:lvl9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194190142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0047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6898122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MAU Logo">
    <p:bg>
      <p:bgPr>
        <a:solidFill>
          <a:schemeClr val="accent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525842" y="2005384"/>
            <a:ext cx="2092325" cy="2462400"/>
          </a:xfrm>
          <a:blipFill rotWithShape="1">
            <a:blip r:embed="rId2"/>
            <a:stretch>
              <a:fillRect/>
            </a:stretch>
          </a:blipFill>
        </p:spPr>
        <p:txBody>
          <a:bodyPr>
            <a:normAutofit/>
          </a:bodyPr>
          <a:lstStyle>
            <a:lvl1pPr marL="0" indent="0" algn="ctr">
              <a:buNone/>
              <a:defRPr sz="100">
                <a:solidFill>
                  <a:schemeClr val="bg1"/>
                </a:solidFill>
              </a:defRPr>
            </a:lvl1pPr>
          </a:lstStyle>
          <a:p>
            <a:r>
              <a:rPr lang="sv-SE"/>
              <a:t>Klicka på ikonen för att lägga till en bild</a:t>
            </a:r>
            <a:endParaRPr lang="en-US"/>
          </a:p>
        </p:txBody>
      </p:sp>
    </p:spTree>
    <p:extLst>
      <p:ext uri="{BB962C8B-B14F-4D97-AF65-F5344CB8AC3E}">
        <p14:creationId xmlns:p14="http://schemas.microsoft.com/office/powerpoint/2010/main" val="149307564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3"/>
            <a:ext cx="3008313" cy="1162051"/>
          </a:xfrm>
        </p:spPr>
        <p:txBody>
          <a:bodyPr anchor="b"/>
          <a:lstStyle>
            <a:lvl1pPr algn="l">
              <a:defRPr sz="1500" b="1"/>
            </a:lvl1pPr>
          </a:lstStyle>
          <a:p>
            <a:r>
              <a:rPr lang="sv-SE" noProof="0"/>
              <a:t>Klicka här för att ändra format</a:t>
            </a:r>
          </a:p>
        </p:txBody>
      </p:sp>
      <p:sp>
        <p:nvSpPr>
          <p:cNvPr id="3" name="Content Placeholder 2"/>
          <p:cNvSpPr>
            <a:spLocks noGrp="1"/>
          </p:cNvSpPr>
          <p:nvPr>
            <p:ph idx="1"/>
          </p:nvPr>
        </p:nvSpPr>
        <p:spPr>
          <a:xfrm>
            <a:off x="3575050" y="273057"/>
            <a:ext cx="5111750" cy="5853113"/>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sv-SE" noProof="0"/>
              <a:t>Redigera format för bakgrundstext</a:t>
            </a:r>
          </a:p>
        </p:txBody>
      </p:sp>
    </p:spTree>
    <p:extLst>
      <p:ext uri="{BB962C8B-B14F-4D97-AF65-F5344CB8AC3E}">
        <p14:creationId xmlns:p14="http://schemas.microsoft.com/office/powerpoint/2010/main" val="323245305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684490"/>
            <a:ext cx="7772400" cy="32316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2"/>
            <a:ext cx="6400800" cy="22852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70664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849802" y="1214473"/>
            <a:ext cx="5391655" cy="2775761"/>
          </a:xfrm>
        </p:spPr>
        <p:txBody>
          <a:bodyPr anchor="b" anchorCtr="0"/>
          <a:lstStyle>
            <a:lvl1pPr algn="l">
              <a:defRPr sz="4000">
                <a:solidFill>
                  <a:srgbClr val="000000"/>
                </a:solidFill>
              </a:defRPr>
            </a:lvl1pPr>
          </a:lstStyle>
          <a:p>
            <a:r>
              <a:rPr lang="sv-SE" noProof="0"/>
              <a:t>Klicka här för att ändra format</a:t>
            </a:r>
          </a:p>
        </p:txBody>
      </p:sp>
      <p:sp>
        <p:nvSpPr>
          <p:cNvPr id="3" name="Subtitle 2"/>
          <p:cNvSpPr>
            <a:spLocks noGrp="1"/>
          </p:cNvSpPr>
          <p:nvPr>
            <p:ph type="subTitle" idx="1"/>
          </p:nvPr>
        </p:nvSpPr>
        <p:spPr>
          <a:xfrm>
            <a:off x="849800" y="4275981"/>
            <a:ext cx="5391654" cy="1752600"/>
          </a:xfrm>
        </p:spPr>
        <p:txBody>
          <a:bodyPr>
            <a:normAutofit/>
          </a:bodyPr>
          <a:lstStyle>
            <a:lvl1pPr marL="0" indent="0" algn="l">
              <a:buNone/>
              <a:defRPr sz="1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Klicka om du vill redigera mall för underrubrikformat</a:t>
            </a:r>
          </a:p>
        </p:txBody>
      </p:sp>
      <p:sp>
        <p:nvSpPr>
          <p:cNvPr id="11" name="Text Placeholder 10"/>
          <p:cNvSpPr>
            <a:spLocks noGrp="1"/>
          </p:cNvSpPr>
          <p:nvPr>
            <p:ph type="body" sz="quarter" idx="10" hasCustomPrompt="1"/>
          </p:nvPr>
        </p:nvSpPr>
        <p:spPr>
          <a:xfrm>
            <a:off x="849316" y="6048045"/>
            <a:ext cx="5392737" cy="461433"/>
          </a:xfrm>
        </p:spPr>
        <p:txBody>
          <a:bodyPr anchor="b" anchorCtr="0">
            <a:normAutofit/>
          </a:bodyPr>
          <a:lstStyle>
            <a:lvl1pPr marL="0" indent="0">
              <a:buNone/>
              <a:defRPr sz="1000">
                <a:solidFill>
                  <a:srgbClr val="CACFCF"/>
                </a:solidFill>
              </a:defRPr>
            </a:lvl1pPr>
          </a:lstStyle>
          <a:p>
            <a:pPr lvl="0"/>
            <a:r>
              <a:rPr lang="sv-SE" noProof="0"/>
              <a:t>Additional info</a:t>
            </a:r>
          </a:p>
        </p:txBody>
      </p:sp>
    </p:spTree>
    <p:extLst>
      <p:ext uri="{BB962C8B-B14F-4D97-AF65-F5344CB8AC3E}">
        <p14:creationId xmlns:p14="http://schemas.microsoft.com/office/powerpoint/2010/main" val="278208689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Colo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49802" y="1214473"/>
            <a:ext cx="5391655" cy="2775761"/>
          </a:xfrm>
        </p:spPr>
        <p:txBody>
          <a:bodyPr anchor="b" anchorCtr="0"/>
          <a:lstStyle>
            <a:lvl1pPr algn="l">
              <a:defRPr sz="4000">
                <a:solidFill>
                  <a:schemeClr val="bg1"/>
                </a:solidFill>
              </a:defRPr>
            </a:lvl1pPr>
          </a:lstStyle>
          <a:p>
            <a:r>
              <a:rPr lang="sv-SE" noProof="0"/>
              <a:t>Klicka här för att ändra format</a:t>
            </a:r>
          </a:p>
        </p:txBody>
      </p:sp>
      <p:sp>
        <p:nvSpPr>
          <p:cNvPr id="3" name="Subtitle 2"/>
          <p:cNvSpPr>
            <a:spLocks noGrp="1"/>
          </p:cNvSpPr>
          <p:nvPr>
            <p:ph type="subTitle" idx="1"/>
          </p:nvPr>
        </p:nvSpPr>
        <p:spPr>
          <a:xfrm>
            <a:off x="849800" y="4275981"/>
            <a:ext cx="5391654" cy="1752600"/>
          </a:xfrm>
        </p:spPr>
        <p:txBody>
          <a:bodyPr>
            <a:normAutofit/>
          </a:bodyPr>
          <a:lstStyle>
            <a:lvl1pPr marL="0" indent="0" algn="l">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Klicka om du vill redigera mall för underrubrikformat</a:t>
            </a:r>
          </a:p>
        </p:txBody>
      </p:sp>
      <p:sp>
        <p:nvSpPr>
          <p:cNvPr id="11" name="Text Placeholder 10"/>
          <p:cNvSpPr>
            <a:spLocks noGrp="1"/>
          </p:cNvSpPr>
          <p:nvPr>
            <p:ph type="body" sz="quarter" idx="10" hasCustomPrompt="1"/>
          </p:nvPr>
        </p:nvSpPr>
        <p:spPr>
          <a:xfrm>
            <a:off x="849316" y="6048045"/>
            <a:ext cx="5392737" cy="461433"/>
          </a:xfrm>
        </p:spPr>
        <p:txBody>
          <a:bodyPr anchor="b" anchorCtr="0">
            <a:normAutofit/>
          </a:bodyPr>
          <a:lstStyle>
            <a:lvl1pPr marL="0" indent="0">
              <a:buNone/>
              <a:defRPr sz="1000">
                <a:solidFill>
                  <a:srgbClr val="FFFFFF"/>
                </a:solidFill>
              </a:defRPr>
            </a:lvl1pPr>
          </a:lstStyle>
          <a:p>
            <a:pPr lvl="0"/>
            <a:r>
              <a:rPr lang="sv-SE" noProof="0"/>
              <a:t>Additional info</a:t>
            </a:r>
          </a:p>
        </p:txBody>
      </p:sp>
      <p:sp>
        <p:nvSpPr>
          <p:cNvPr id="6" name="ClipArt Placeholder 7"/>
          <p:cNvSpPr>
            <a:spLocks noGrp="1"/>
          </p:cNvSpPr>
          <p:nvPr>
            <p:ph type="clipArt" sz="quarter" idx="11"/>
          </p:nvPr>
        </p:nvSpPr>
        <p:spPr>
          <a:xfrm>
            <a:off x="7496162" y="6174633"/>
            <a:ext cx="1247016" cy="410400"/>
          </a:xfrm>
          <a:blipFill rotWithShape="1">
            <a:blip r:embed="rId2"/>
            <a:stretch>
              <a:fillRect/>
            </a:stretch>
          </a:blipFill>
        </p:spPr>
        <p:txBody>
          <a:bodyPr>
            <a:normAutofit/>
          </a:bodyPr>
          <a:lstStyle>
            <a:lvl1pPr marL="0" indent="0">
              <a:buNone/>
              <a:defRPr sz="100">
                <a:solidFill>
                  <a:srgbClr val="FFFFFF"/>
                </a:solidFill>
              </a:defRPr>
            </a:lvl1pPr>
          </a:lstStyle>
          <a:p>
            <a:r>
              <a:rPr lang="sv-SE" noProof="0"/>
              <a:t>Klicka på ikonen för att lägga till onlinebild</a:t>
            </a:r>
          </a:p>
        </p:txBody>
      </p:sp>
    </p:spTree>
    <p:extLst>
      <p:ext uri="{BB962C8B-B14F-4D97-AF65-F5344CB8AC3E}">
        <p14:creationId xmlns:p14="http://schemas.microsoft.com/office/powerpoint/2010/main" val="367029590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Colo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49804" y="1214477"/>
            <a:ext cx="5391655" cy="2775761"/>
          </a:xfrm>
        </p:spPr>
        <p:txBody>
          <a:bodyPr anchor="b" anchorCtr="0"/>
          <a:lstStyle>
            <a:lvl1pPr algn="l">
              <a:defRPr sz="3000">
                <a:solidFill>
                  <a:schemeClr val="bg1"/>
                </a:solidFill>
              </a:defRPr>
            </a:lvl1pPr>
          </a:lstStyle>
          <a:p>
            <a:r>
              <a:rPr lang="sv-SE" noProof="0"/>
              <a:t>Klicka här för att ändra format</a:t>
            </a:r>
          </a:p>
        </p:txBody>
      </p:sp>
      <p:sp>
        <p:nvSpPr>
          <p:cNvPr id="3" name="Subtitle 2"/>
          <p:cNvSpPr>
            <a:spLocks noGrp="1"/>
          </p:cNvSpPr>
          <p:nvPr>
            <p:ph type="subTitle" idx="1"/>
          </p:nvPr>
        </p:nvSpPr>
        <p:spPr>
          <a:xfrm>
            <a:off x="849800" y="4275981"/>
            <a:ext cx="5391654" cy="1752600"/>
          </a:xfrm>
        </p:spPr>
        <p:txBody>
          <a:bodyPr>
            <a:normAutofit/>
          </a:bodyPr>
          <a:lstStyle>
            <a:lvl1pPr marL="0" indent="0" algn="l">
              <a:buNone/>
              <a:defRPr sz="1050">
                <a:solidFill>
                  <a:schemeClr val="bg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sv-SE" noProof="0"/>
              <a:t>Klicka om du vill redigera mall för underrubrikformat</a:t>
            </a:r>
          </a:p>
        </p:txBody>
      </p:sp>
      <p:sp>
        <p:nvSpPr>
          <p:cNvPr id="11" name="Text Placeholder 10"/>
          <p:cNvSpPr>
            <a:spLocks noGrp="1"/>
          </p:cNvSpPr>
          <p:nvPr>
            <p:ph type="body" sz="quarter" idx="10" hasCustomPrompt="1"/>
          </p:nvPr>
        </p:nvSpPr>
        <p:spPr>
          <a:xfrm>
            <a:off x="849317" y="6048049"/>
            <a:ext cx="5392737" cy="461433"/>
          </a:xfrm>
        </p:spPr>
        <p:txBody>
          <a:bodyPr anchor="b" anchorCtr="0">
            <a:normAutofit/>
          </a:bodyPr>
          <a:lstStyle>
            <a:lvl1pPr marL="0" indent="0">
              <a:buNone/>
              <a:defRPr sz="750">
                <a:solidFill>
                  <a:srgbClr val="FFFFFF"/>
                </a:solidFill>
              </a:defRPr>
            </a:lvl1pPr>
          </a:lstStyle>
          <a:p>
            <a:pPr lvl="0"/>
            <a:r>
              <a:rPr lang="sv-SE" noProof="0"/>
              <a:t>Additional info</a:t>
            </a:r>
          </a:p>
        </p:txBody>
      </p:sp>
      <p:sp>
        <p:nvSpPr>
          <p:cNvPr id="6" name="ClipArt Placeholder 7"/>
          <p:cNvSpPr>
            <a:spLocks noGrp="1"/>
          </p:cNvSpPr>
          <p:nvPr>
            <p:ph type="clipArt" sz="quarter" idx="11"/>
          </p:nvPr>
        </p:nvSpPr>
        <p:spPr>
          <a:xfrm>
            <a:off x="7496162" y="6174633"/>
            <a:ext cx="1247016" cy="410400"/>
          </a:xfrm>
          <a:blipFill rotWithShape="1">
            <a:blip r:embed="rId2"/>
            <a:stretch>
              <a:fillRect/>
            </a:stretch>
          </a:blipFill>
        </p:spPr>
        <p:txBody>
          <a:bodyPr>
            <a:normAutofit/>
          </a:bodyPr>
          <a:lstStyle>
            <a:lvl1pPr marL="0" indent="0">
              <a:buNone/>
              <a:defRPr sz="100">
                <a:solidFill>
                  <a:srgbClr val="FFFFFF"/>
                </a:solidFill>
              </a:defRPr>
            </a:lvl1pPr>
          </a:lstStyle>
          <a:p>
            <a:r>
              <a:rPr lang="sv-SE" noProof="0"/>
              <a:t>Klicka på ikonen för att lägga till onlinebild</a:t>
            </a:r>
          </a:p>
        </p:txBody>
      </p:sp>
    </p:spTree>
    <p:extLst>
      <p:ext uri="{BB962C8B-B14F-4D97-AF65-F5344CB8AC3E}">
        <p14:creationId xmlns:p14="http://schemas.microsoft.com/office/powerpoint/2010/main" val="304771647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a:t>Klicka här för att ändra format</a:t>
            </a:r>
          </a:p>
        </p:txBody>
      </p:sp>
      <p:sp>
        <p:nvSpPr>
          <p:cNvPr id="3" name="Content Placeholder 2"/>
          <p:cNvSpPr>
            <a:spLocks noGrp="1"/>
          </p:cNvSpPr>
          <p:nvPr>
            <p:ph idx="1"/>
          </p:nvPr>
        </p:nvSpPr>
        <p:spPr/>
        <p:txBody>
          <a:body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294059652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Content and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598514" y="2"/>
            <a:ext cx="2627485" cy="1942825"/>
          </a:xfrm>
        </p:spPr>
        <p:txBody>
          <a:bodyPr anchor="b" anchorCtr="0"/>
          <a:lstStyle>
            <a:lvl1pPr>
              <a:defRPr sz="2000"/>
            </a:lvl1pPr>
          </a:lstStyle>
          <a:p>
            <a:r>
              <a:rPr lang="sv-SE" noProof="0"/>
              <a:t>Klicka här för att ändra format</a:t>
            </a:r>
          </a:p>
        </p:txBody>
      </p:sp>
      <p:sp>
        <p:nvSpPr>
          <p:cNvPr id="3" name="Content Placeholder 2"/>
          <p:cNvSpPr>
            <a:spLocks noGrp="1"/>
          </p:cNvSpPr>
          <p:nvPr>
            <p:ph idx="1"/>
          </p:nvPr>
        </p:nvSpPr>
        <p:spPr>
          <a:xfrm>
            <a:off x="598514" y="2252157"/>
            <a:ext cx="2627485" cy="3840000"/>
          </a:xfrm>
        </p:spPr>
        <p:txBody>
          <a:bodyPr>
            <a:normAutofit/>
          </a:bodyPr>
          <a:lstStyle>
            <a:lvl1pPr>
              <a:defRPr sz="1100"/>
            </a:lvl1pPr>
            <a:lvl2pPr>
              <a:defRPr sz="1050"/>
            </a:lvl2pPr>
            <a:lvl3pPr>
              <a:defRPr sz="1000"/>
            </a:lvl3pPr>
            <a:lvl4pPr>
              <a:defRPr sz="900"/>
            </a:lvl4pPr>
            <a:lvl5pPr>
              <a:defRPr sz="900"/>
            </a:lvl5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5" name="Picture Placeholder 4"/>
          <p:cNvSpPr>
            <a:spLocks noGrp="1"/>
          </p:cNvSpPr>
          <p:nvPr>
            <p:ph type="pic" sz="quarter" idx="10"/>
          </p:nvPr>
        </p:nvSpPr>
        <p:spPr>
          <a:xfrm>
            <a:off x="3884616" y="0"/>
            <a:ext cx="5259387" cy="6858000"/>
          </a:xfrm>
        </p:spPr>
        <p:txBody>
          <a:bodyPr anchor="ctr" anchorCtr="0"/>
          <a:lstStyle>
            <a:lvl1pPr marL="0" indent="0" algn="ctr">
              <a:buNone/>
              <a:defRPr/>
            </a:lvl1pPr>
          </a:lstStyle>
          <a:p>
            <a:r>
              <a:rPr lang="sv-SE" noProof="0"/>
              <a:t>Klicka på ikonen för att lägga till en bild</a:t>
            </a:r>
          </a:p>
        </p:txBody>
      </p:sp>
      <p:sp>
        <p:nvSpPr>
          <p:cNvPr id="7" name="ClipArt Placeholder 7"/>
          <p:cNvSpPr>
            <a:spLocks noGrp="1"/>
          </p:cNvSpPr>
          <p:nvPr>
            <p:ph type="clipArt" sz="quarter" idx="11"/>
          </p:nvPr>
        </p:nvSpPr>
        <p:spPr>
          <a:xfrm>
            <a:off x="7496162" y="6174633"/>
            <a:ext cx="1247016" cy="410400"/>
          </a:xfrm>
          <a:blipFill rotWithShape="1">
            <a:blip r:embed="rId2"/>
            <a:stretch>
              <a:fillRect/>
            </a:stretch>
          </a:blipFill>
        </p:spPr>
        <p:txBody>
          <a:bodyPr>
            <a:normAutofit/>
          </a:bodyPr>
          <a:lstStyle>
            <a:lvl1pPr marL="0" indent="0">
              <a:buNone/>
              <a:defRPr sz="100">
                <a:solidFill>
                  <a:srgbClr val="FFFFFF"/>
                </a:solidFill>
              </a:defRPr>
            </a:lvl1pPr>
          </a:lstStyle>
          <a:p>
            <a:r>
              <a:rPr lang="sv-SE" noProof="0"/>
              <a:t>Klicka på ikonen för att lägga till onlinebild</a:t>
            </a:r>
          </a:p>
        </p:txBody>
      </p:sp>
    </p:spTree>
    <p:extLst>
      <p:ext uri="{BB962C8B-B14F-4D97-AF65-F5344CB8AC3E}">
        <p14:creationId xmlns:p14="http://schemas.microsoft.com/office/powerpoint/2010/main" val="428318257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and image left">
    <p:spTree>
      <p:nvGrpSpPr>
        <p:cNvPr id="1" name=""/>
        <p:cNvGrpSpPr/>
        <p:nvPr/>
      </p:nvGrpSpPr>
      <p:grpSpPr>
        <a:xfrm>
          <a:off x="0" y="0"/>
          <a:ext cx="0" cy="0"/>
          <a:chOff x="0" y="0"/>
          <a:chExt cx="0" cy="0"/>
        </a:xfrm>
      </p:grpSpPr>
      <p:sp>
        <p:nvSpPr>
          <p:cNvPr id="2" name="Title 1"/>
          <p:cNvSpPr>
            <a:spLocks noGrp="1"/>
          </p:cNvSpPr>
          <p:nvPr>
            <p:ph type="title"/>
          </p:nvPr>
        </p:nvSpPr>
        <p:spPr>
          <a:xfrm>
            <a:off x="5922937" y="2"/>
            <a:ext cx="2627485" cy="1942825"/>
          </a:xfrm>
        </p:spPr>
        <p:txBody>
          <a:bodyPr anchor="b" anchorCtr="0"/>
          <a:lstStyle>
            <a:lvl1pPr>
              <a:defRPr sz="2000"/>
            </a:lvl1pPr>
          </a:lstStyle>
          <a:p>
            <a:r>
              <a:rPr lang="sv-SE" noProof="0"/>
              <a:t>Klicka här för att ändra format</a:t>
            </a:r>
          </a:p>
        </p:txBody>
      </p:sp>
      <p:sp>
        <p:nvSpPr>
          <p:cNvPr id="3" name="Content Placeholder 2"/>
          <p:cNvSpPr>
            <a:spLocks noGrp="1"/>
          </p:cNvSpPr>
          <p:nvPr>
            <p:ph idx="1"/>
          </p:nvPr>
        </p:nvSpPr>
        <p:spPr>
          <a:xfrm>
            <a:off x="5922937" y="2252157"/>
            <a:ext cx="2627485" cy="3840000"/>
          </a:xfrm>
        </p:spPr>
        <p:txBody>
          <a:bodyPr>
            <a:normAutofit/>
          </a:bodyPr>
          <a:lstStyle>
            <a:lvl1pPr>
              <a:defRPr sz="1100"/>
            </a:lvl1pPr>
            <a:lvl2pPr>
              <a:defRPr sz="1050"/>
            </a:lvl2pPr>
            <a:lvl3pPr>
              <a:defRPr sz="1000"/>
            </a:lvl3pPr>
            <a:lvl4pPr>
              <a:defRPr sz="900"/>
            </a:lvl4pPr>
            <a:lvl5pPr>
              <a:defRPr sz="900"/>
            </a:lvl5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5" name="Picture Placeholder 4"/>
          <p:cNvSpPr>
            <a:spLocks noGrp="1"/>
          </p:cNvSpPr>
          <p:nvPr>
            <p:ph type="pic" sz="quarter" idx="10"/>
          </p:nvPr>
        </p:nvSpPr>
        <p:spPr>
          <a:xfrm>
            <a:off x="3" y="0"/>
            <a:ext cx="5259387" cy="6858000"/>
          </a:xfrm>
        </p:spPr>
        <p:txBody>
          <a:bodyPr anchor="ctr" anchorCtr="0"/>
          <a:lstStyle>
            <a:lvl1pPr marL="0" indent="0" algn="ctr">
              <a:buNone/>
              <a:defRPr/>
            </a:lvl1pPr>
          </a:lstStyle>
          <a:p>
            <a:r>
              <a:rPr lang="sv-SE" noProof="0"/>
              <a:t>Klicka på ikonen för att lägga till en bild</a:t>
            </a:r>
          </a:p>
        </p:txBody>
      </p:sp>
    </p:spTree>
    <p:extLst>
      <p:ext uri="{BB962C8B-B14F-4D97-AF65-F5344CB8AC3E}">
        <p14:creationId xmlns:p14="http://schemas.microsoft.com/office/powerpoint/2010/main" val="2047376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ing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6858000"/>
          </a:xfrm>
        </p:spPr>
        <p:txBody>
          <a:bodyPr anchor="ctr" anchorCtr="0"/>
          <a:lstStyle>
            <a:lvl1pPr marL="0" indent="0" algn="ctr">
              <a:buNone/>
              <a:defRPr/>
            </a:lvl1pPr>
          </a:lstStyle>
          <a:p>
            <a:r>
              <a:rPr lang="sv-SE"/>
              <a:t>Klicka på ikonen för att lägga till en bild</a:t>
            </a:r>
            <a:endParaRPr lang="en-US"/>
          </a:p>
        </p:txBody>
      </p:sp>
      <p:sp>
        <p:nvSpPr>
          <p:cNvPr id="4" name="ClipArt Placeholder 7"/>
          <p:cNvSpPr>
            <a:spLocks noGrp="1"/>
          </p:cNvSpPr>
          <p:nvPr>
            <p:ph type="clipArt" sz="quarter" idx="11"/>
          </p:nvPr>
        </p:nvSpPr>
        <p:spPr>
          <a:xfrm>
            <a:off x="7496162" y="6174633"/>
            <a:ext cx="1247016" cy="410400"/>
          </a:xfrm>
          <a:blipFill rotWithShape="1">
            <a:blip r:embed="rId2"/>
            <a:stretch>
              <a:fillRect/>
            </a:stretch>
          </a:blipFill>
        </p:spPr>
        <p:txBody>
          <a:bodyPr>
            <a:normAutofit/>
          </a:bodyPr>
          <a:lstStyle>
            <a:lvl1pPr marL="0" indent="0">
              <a:buNone/>
              <a:defRPr sz="100">
                <a:solidFill>
                  <a:srgbClr val="FFFFFF"/>
                </a:solidFill>
              </a:defRPr>
            </a:lvl1pPr>
          </a:lstStyle>
          <a:p>
            <a:r>
              <a:rPr lang="sv-SE"/>
              <a:t>Klicka på ikonen för att lägga till onlinebild</a:t>
            </a:r>
            <a:endParaRPr lang="en-US"/>
          </a:p>
        </p:txBody>
      </p:sp>
    </p:spTree>
    <p:extLst>
      <p:ext uri="{BB962C8B-B14F-4D97-AF65-F5344CB8AC3E}">
        <p14:creationId xmlns:p14="http://schemas.microsoft.com/office/powerpoint/2010/main" val="41167014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2000" y="799828"/>
            <a:ext cx="6480000" cy="4859523"/>
          </a:xfrm>
        </p:spPr>
        <p:txBody>
          <a:bodyPr anchor="ctr" anchorCtr="0"/>
          <a:lstStyle>
            <a:lvl1pPr marL="0" indent="0" algn="ctr">
              <a:spcBef>
                <a:spcPts val="1200"/>
              </a:spcBef>
              <a:buNone/>
              <a:defRPr sz="2800" b="1"/>
            </a:lvl1pPr>
            <a:lvl2pPr marL="0" indent="0" algn="ctr">
              <a:spcBef>
                <a:spcPts val="1200"/>
              </a:spcBef>
              <a:buNone/>
              <a:defRPr/>
            </a:lvl2pPr>
            <a:lvl3pPr marL="0" indent="0" algn="ctr">
              <a:spcBef>
                <a:spcPts val="1200"/>
              </a:spcBef>
              <a:buNone/>
              <a:defRPr/>
            </a:lvl3pPr>
            <a:lvl4pPr marL="0" indent="0" algn="ctr">
              <a:spcBef>
                <a:spcPts val="1200"/>
              </a:spcBef>
              <a:buNone/>
              <a:defRPr/>
            </a:lvl4pPr>
            <a:lvl5pPr marL="0" indent="0" algn="ctr">
              <a:spcBef>
                <a:spcPts val="1200"/>
              </a:spcBef>
              <a:buNone/>
              <a:defRPr/>
            </a:lvl5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225596448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0" presetClass="entr" presetSubtype="0" fill="hold" nodeType="after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g text Colore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3094" y="791972"/>
            <a:ext cx="6480000" cy="4859523"/>
          </a:xfrm>
        </p:spPr>
        <p:txBody>
          <a:bodyPr anchor="ctr" anchorCtr="0"/>
          <a:lstStyle>
            <a:lvl1pPr marL="0" indent="0" algn="ctr">
              <a:spcBef>
                <a:spcPts val="1200"/>
              </a:spcBef>
              <a:buNone/>
              <a:defRPr sz="2800" b="1">
                <a:solidFill>
                  <a:schemeClr val="bg1"/>
                </a:solidFill>
              </a:defRPr>
            </a:lvl1pPr>
            <a:lvl2pPr marL="0" indent="0" algn="ctr">
              <a:spcBef>
                <a:spcPts val="1200"/>
              </a:spcBef>
              <a:buNone/>
              <a:defRPr>
                <a:solidFill>
                  <a:schemeClr val="bg1"/>
                </a:solidFill>
              </a:defRPr>
            </a:lvl2pPr>
            <a:lvl3pPr marL="0" indent="0" algn="ctr">
              <a:spcBef>
                <a:spcPts val="1200"/>
              </a:spcBef>
              <a:buNone/>
              <a:defRPr>
                <a:solidFill>
                  <a:schemeClr val="bg1"/>
                </a:solidFill>
              </a:defRPr>
            </a:lvl3pPr>
            <a:lvl4pPr marL="0" indent="0" algn="ctr">
              <a:spcBef>
                <a:spcPts val="1200"/>
              </a:spcBef>
              <a:buNone/>
              <a:defRPr>
                <a:solidFill>
                  <a:schemeClr val="bg1"/>
                </a:solidFill>
              </a:defRPr>
            </a:lvl4pPr>
            <a:lvl5pPr marL="0" indent="0" algn="ctr">
              <a:spcBef>
                <a:spcPts val="1200"/>
              </a:spcBef>
              <a:buNone/>
              <a:defRPr>
                <a:solidFill>
                  <a:schemeClr val="bg1"/>
                </a:solidFill>
              </a:defRPr>
            </a:lvl5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4" name="ClipArt Placeholder 7"/>
          <p:cNvSpPr>
            <a:spLocks noGrp="1"/>
          </p:cNvSpPr>
          <p:nvPr>
            <p:ph type="clipArt" sz="quarter" idx="11"/>
          </p:nvPr>
        </p:nvSpPr>
        <p:spPr>
          <a:xfrm>
            <a:off x="7496162" y="6174633"/>
            <a:ext cx="1247016" cy="410400"/>
          </a:xfrm>
          <a:blipFill rotWithShape="1">
            <a:blip r:embed="rId2"/>
            <a:stretch>
              <a:fillRect/>
            </a:stretch>
          </a:blipFill>
        </p:spPr>
        <p:txBody>
          <a:bodyPr>
            <a:normAutofit/>
          </a:bodyPr>
          <a:lstStyle>
            <a:lvl1pPr marL="0" indent="0">
              <a:buNone/>
              <a:defRPr sz="100">
                <a:solidFill>
                  <a:srgbClr val="FFFFFF"/>
                </a:solidFill>
              </a:defRPr>
            </a:lvl1pPr>
          </a:lstStyle>
          <a:p>
            <a:r>
              <a:rPr lang="sv-SE" noProof="0"/>
              <a:t>Klicka på ikonen för att lägga till onlinebild</a:t>
            </a:r>
          </a:p>
        </p:txBody>
      </p:sp>
    </p:spTree>
    <p:extLst>
      <p:ext uri="{BB962C8B-B14F-4D97-AF65-F5344CB8AC3E}">
        <p14:creationId xmlns:p14="http://schemas.microsoft.com/office/powerpoint/2010/main" val="272136590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0" presetClass="entr" presetSubtype="0" fill="hold" nodeType="after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extboxes">
    <p:bg>
      <p:bgPr>
        <a:solidFill>
          <a:schemeClr val="accent2"/>
        </a:solidFill>
        <a:effectLst/>
      </p:bgPr>
    </p:bg>
    <p:spTree>
      <p:nvGrpSpPr>
        <p:cNvPr id="1" name=""/>
        <p:cNvGrpSpPr/>
        <p:nvPr/>
      </p:nvGrpSpPr>
      <p:grpSpPr>
        <a:xfrm>
          <a:off x="0" y="0"/>
          <a:ext cx="0" cy="0"/>
          <a:chOff x="0" y="0"/>
          <a:chExt cx="0" cy="0"/>
        </a:xfrm>
      </p:grpSpPr>
      <p:sp>
        <p:nvSpPr>
          <p:cNvPr id="7" name="Content Placeholder 2"/>
          <p:cNvSpPr>
            <a:spLocks noGrp="1"/>
          </p:cNvSpPr>
          <p:nvPr>
            <p:ph idx="12" hasCustomPrompt="1"/>
          </p:nvPr>
        </p:nvSpPr>
        <p:spPr>
          <a:xfrm>
            <a:off x="3781936" y="2448075"/>
            <a:ext cx="1462642" cy="764191"/>
          </a:xfrm>
          <a:solidFill>
            <a:schemeClr val="accent3"/>
          </a:solidFill>
        </p:spPr>
        <p:txBody>
          <a:bodyPr wrap="square" lIns="216000" tIns="108000" rIns="216000" bIns="90000" anchor="ctr" anchorCtr="1">
            <a:spAutoFit/>
          </a:bodyPr>
          <a:lstStyle>
            <a:lvl1pPr marL="0" indent="0" algn="ctr">
              <a:lnSpc>
                <a:spcPct val="90000"/>
              </a:lnSpc>
              <a:spcBef>
                <a:spcPts val="1200"/>
              </a:spcBef>
              <a:buNone/>
              <a:defRPr sz="4000" b="1">
                <a:solidFill>
                  <a:schemeClr val="bg1"/>
                </a:solidFill>
              </a:defRPr>
            </a:lvl1pPr>
            <a:lvl2pPr marL="0" indent="0" algn="ctr">
              <a:spcBef>
                <a:spcPts val="1200"/>
              </a:spcBef>
              <a:buNone/>
              <a:defRPr>
                <a:solidFill>
                  <a:schemeClr val="bg1"/>
                </a:solidFill>
              </a:defRPr>
            </a:lvl2pPr>
            <a:lvl3pPr marL="0" indent="0" algn="ctr">
              <a:spcBef>
                <a:spcPts val="1200"/>
              </a:spcBef>
              <a:buNone/>
              <a:defRPr>
                <a:solidFill>
                  <a:schemeClr val="bg1"/>
                </a:solidFill>
              </a:defRPr>
            </a:lvl3pPr>
            <a:lvl4pPr marL="0" indent="0" algn="ctr">
              <a:spcBef>
                <a:spcPts val="1200"/>
              </a:spcBef>
              <a:buNone/>
              <a:defRPr>
                <a:solidFill>
                  <a:schemeClr val="bg1"/>
                </a:solidFill>
              </a:defRPr>
            </a:lvl4pPr>
            <a:lvl5pPr marL="0" indent="0" algn="ctr">
              <a:spcBef>
                <a:spcPts val="1200"/>
              </a:spcBef>
              <a:buNone/>
              <a:defRPr>
                <a:solidFill>
                  <a:schemeClr val="bg1"/>
                </a:solidFill>
              </a:defRPr>
            </a:lvl5pPr>
          </a:lstStyle>
          <a:p>
            <a:pPr lvl="0"/>
            <a:r>
              <a:rPr lang="sv-SE" noProof="0"/>
              <a:t>XXX</a:t>
            </a:r>
          </a:p>
        </p:txBody>
      </p:sp>
      <p:sp>
        <p:nvSpPr>
          <p:cNvPr id="9" name="Content Placeholder 2"/>
          <p:cNvSpPr>
            <a:spLocks noGrp="1"/>
          </p:cNvSpPr>
          <p:nvPr>
            <p:ph idx="13" hasCustomPrompt="1"/>
          </p:nvPr>
        </p:nvSpPr>
        <p:spPr>
          <a:xfrm>
            <a:off x="3928468" y="3140117"/>
            <a:ext cx="1462642" cy="764191"/>
          </a:xfrm>
          <a:solidFill>
            <a:schemeClr val="accent3"/>
          </a:solidFill>
        </p:spPr>
        <p:txBody>
          <a:bodyPr wrap="square" lIns="216000" tIns="108000" rIns="216000" bIns="90000" anchor="ctr" anchorCtr="1">
            <a:spAutoFit/>
          </a:bodyPr>
          <a:lstStyle>
            <a:lvl1pPr marL="0" indent="0" algn="ctr">
              <a:lnSpc>
                <a:spcPct val="90000"/>
              </a:lnSpc>
              <a:spcBef>
                <a:spcPts val="1200"/>
              </a:spcBef>
              <a:buNone/>
              <a:defRPr sz="4000" b="1">
                <a:solidFill>
                  <a:schemeClr val="bg1"/>
                </a:solidFill>
              </a:defRPr>
            </a:lvl1pPr>
            <a:lvl2pPr marL="0" indent="0" algn="ctr">
              <a:spcBef>
                <a:spcPts val="1200"/>
              </a:spcBef>
              <a:buNone/>
              <a:defRPr>
                <a:solidFill>
                  <a:schemeClr val="bg1"/>
                </a:solidFill>
              </a:defRPr>
            </a:lvl2pPr>
            <a:lvl3pPr marL="0" indent="0" algn="ctr">
              <a:spcBef>
                <a:spcPts val="1200"/>
              </a:spcBef>
              <a:buNone/>
              <a:defRPr>
                <a:solidFill>
                  <a:schemeClr val="bg1"/>
                </a:solidFill>
              </a:defRPr>
            </a:lvl3pPr>
            <a:lvl4pPr marL="0" indent="0" algn="ctr">
              <a:spcBef>
                <a:spcPts val="1200"/>
              </a:spcBef>
              <a:buNone/>
              <a:defRPr>
                <a:solidFill>
                  <a:schemeClr val="bg1"/>
                </a:solidFill>
              </a:defRPr>
            </a:lvl4pPr>
            <a:lvl5pPr marL="0" indent="0" algn="ctr">
              <a:spcBef>
                <a:spcPts val="1200"/>
              </a:spcBef>
              <a:buNone/>
              <a:defRPr>
                <a:solidFill>
                  <a:schemeClr val="bg1"/>
                </a:solidFill>
              </a:defRPr>
            </a:lvl5pPr>
          </a:lstStyle>
          <a:p>
            <a:pPr lvl="0"/>
            <a:r>
              <a:rPr lang="sv-SE" noProof="0"/>
              <a:t>XXX</a:t>
            </a:r>
          </a:p>
        </p:txBody>
      </p:sp>
      <p:sp>
        <p:nvSpPr>
          <p:cNvPr id="6" name="ClipArt Placeholder 7"/>
          <p:cNvSpPr>
            <a:spLocks noGrp="1"/>
          </p:cNvSpPr>
          <p:nvPr>
            <p:ph type="clipArt" sz="quarter" idx="11"/>
          </p:nvPr>
        </p:nvSpPr>
        <p:spPr>
          <a:xfrm>
            <a:off x="7496162" y="6174633"/>
            <a:ext cx="1247016" cy="410400"/>
          </a:xfrm>
          <a:blipFill rotWithShape="1">
            <a:blip r:embed="rId2"/>
            <a:stretch>
              <a:fillRect/>
            </a:stretch>
          </a:blipFill>
        </p:spPr>
        <p:txBody>
          <a:bodyPr>
            <a:normAutofit/>
          </a:bodyPr>
          <a:lstStyle>
            <a:lvl1pPr marL="0" indent="0">
              <a:buNone/>
              <a:defRPr sz="100">
                <a:solidFill>
                  <a:srgbClr val="FFFFFF"/>
                </a:solidFill>
              </a:defRPr>
            </a:lvl1pPr>
          </a:lstStyle>
          <a:p>
            <a:r>
              <a:rPr lang="sv-SE" noProof="0"/>
              <a:t>Klicka på ikonen för att lägga till onlinebild</a:t>
            </a:r>
          </a:p>
        </p:txBody>
      </p:sp>
    </p:spTree>
    <p:extLst>
      <p:ext uri="{BB962C8B-B14F-4D97-AF65-F5344CB8AC3E}">
        <p14:creationId xmlns:p14="http://schemas.microsoft.com/office/powerpoint/2010/main" val="24741133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tmplLst>
          <p:tmpl>
            <p:tnLst>
              <p:par>
                <p:cTn presetID="10" presetClass="entr" presetSubtype="0" fill="hold" nodeType="afterEffect">
                  <p:stCondLst>
                    <p:cond delay="5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animBg="1">
        <p:tmplLst>
          <p:tmpl>
            <p:tnLst>
              <p:par>
                <p:cTn presetID="10" presetClass="entr" presetSubtype="0" fill="hold" nodeType="afterEffect">
                  <p:stCondLst>
                    <p:cond delay="5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ig text w/ covering image">
    <p:bg>
      <p:bgPr>
        <a:solidFill>
          <a:schemeClr val="bg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6858000"/>
          </a:xfrm>
        </p:spPr>
        <p:txBody>
          <a:bodyPr anchor="ctr" anchorCtr="0"/>
          <a:lstStyle>
            <a:lvl1pPr marL="0" indent="0" algn="ctr">
              <a:buNone/>
              <a:defRPr/>
            </a:lvl1pPr>
          </a:lstStyle>
          <a:p>
            <a:r>
              <a:rPr lang="sv-SE" noProof="0"/>
              <a:t>Klicka på ikonen för att lägga till en bild</a:t>
            </a:r>
          </a:p>
        </p:txBody>
      </p:sp>
      <p:sp>
        <p:nvSpPr>
          <p:cNvPr id="3" name="Content Placeholder 2"/>
          <p:cNvSpPr>
            <a:spLocks noGrp="1"/>
          </p:cNvSpPr>
          <p:nvPr>
            <p:ph idx="1"/>
          </p:nvPr>
        </p:nvSpPr>
        <p:spPr>
          <a:xfrm>
            <a:off x="1383094" y="791972"/>
            <a:ext cx="6480000" cy="4859523"/>
          </a:xfrm>
        </p:spPr>
        <p:txBody>
          <a:bodyPr anchor="ctr" anchorCtr="0"/>
          <a:lstStyle>
            <a:lvl1pPr marL="0" indent="0" algn="ctr">
              <a:spcBef>
                <a:spcPts val="1200"/>
              </a:spcBef>
              <a:buNone/>
              <a:defRPr sz="2800" b="1">
                <a:solidFill>
                  <a:schemeClr val="bg1"/>
                </a:solidFill>
              </a:defRPr>
            </a:lvl1pPr>
            <a:lvl2pPr marL="0" indent="0" algn="ctr">
              <a:spcBef>
                <a:spcPts val="1200"/>
              </a:spcBef>
              <a:buNone/>
              <a:defRPr>
                <a:solidFill>
                  <a:schemeClr val="bg1"/>
                </a:solidFill>
              </a:defRPr>
            </a:lvl2pPr>
            <a:lvl3pPr marL="0" indent="0" algn="ctr">
              <a:spcBef>
                <a:spcPts val="1200"/>
              </a:spcBef>
              <a:buNone/>
              <a:defRPr>
                <a:solidFill>
                  <a:schemeClr val="bg1"/>
                </a:solidFill>
              </a:defRPr>
            </a:lvl3pPr>
            <a:lvl4pPr marL="0" indent="0" algn="ctr">
              <a:spcBef>
                <a:spcPts val="1200"/>
              </a:spcBef>
              <a:buNone/>
              <a:defRPr>
                <a:solidFill>
                  <a:schemeClr val="bg1"/>
                </a:solidFill>
              </a:defRPr>
            </a:lvl4pPr>
            <a:lvl5pPr marL="0" indent="0" algn="ctr">
              <a:spcBef>
                <a:spcPts val="1200"/>
              </a:spcBef>
              <a:buNone/>
              <a:defRPr>
                <a:solidFill>
                  <a:schemeClr val="bg1"/>
                </a:solidFill>
              </a:defRPr>
            </a:lvl5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7" name="ClipArt Placeholder 7"/>
          <p:cNvSpPr>
            <a:spLocks noGrp="1"/>
          </p:cNvSpPr>
          <p:nvPr>
            <p:ph type="clipArt" sz="quarter" idx="11"/>
          </p:nvPr>
        </p:nvSpPr>
        <p:spPr>
          <a:xfrm>
            <a:off x="7496162" y="6174633"/>
            <a:ext cx="1247016" cy="410400"/>
          </a:xfrm>
          <a:blipFill rotWithShape="1">
            <a:blip r:embed="rId2"/>
            <a:stretch>
              <a:fillRect/>
            </a:stretch>
          </a:blipFill>
        </p:spPr>
        <p:txBody>
          <a:bodyPr>
            <a:normAutofit/>
          </a:bodyPr>
          <a:lstStyle>
            <a:lvl1pPr marL="0" indent="0">
              <a:buNone/>
              <a:defRPr sz="100">
                <a:solidFill>
                  <a:srgbClr val="FFFFFF"/>
                </a:solidFill>
              </a:defRPr>
            </a:lvl1pPr>
          </a:lstStyle>
          <a:p>
            <a:r>
              <a:rPr lang="sv-SE" noProof="0"/>
              <a:t>Klicka på ikonen för att lägga till onlinebild</a:t>
            </a:r>
          </a:p>
        </p:txBody>
      </p:sp>
    </p:spTree>
    <p:extLst>
      <p:ext uri="{BB962C8B-B14F-4D97-AF65-F5344CB8AC3E}">
        <p14:creationId xmlns:p14="http://schemas.microsoft.com/office/powerpoint/2010/main" val="6102042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0" presetClass="entr" presetSubtype="0" fill="hold" nodeType="after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457200" y="799825"/>
            <a:ext cx="8229600" cy="1143000"/>
          </a:xfrm>
        </p:spPr>
        <p:txBody>
          <a:bodyPr/>
          <a:lstStyle/>
          <a:p>
            <a:r>
              <a:rPr lang="sv-SE" noProof="0"/>
              <a:t>Klicka här för att ändra format</a:t>
            </a:r>
          </a:p>
        </p:txBody>
      </p:sp>
      <p:sp>
        <p:nvSpPr>
          <p:cNvPr id="3" name="Content Placeholder 2"/>
          <p:cNvSpPr>
            <a:spLocks noGrp="1"/>
          </p:cNvSpPr>
          <p:nvPr>
            <p:ph sz="half" idx="1"/>
          </p:nvPr>
        </p:nvSpPr>
        <p:spPr>
          <a:xfrm>
            <a:off x="457200" y="2208964"/>
            <a:ext cx="4038600" cy="3917201"/>
          </a:xfrm>
        </p:spPr>
        <p:txBody>
          <a:bodyPr>
            <a:normAutofit/>
          </a:bodyPr>
          <a:lstStyle>
            <a:lvl1pPr>
              <a:defRPr sz="1400"/>
            </a:lvl1pPr>
            <a:lvl2pPr>
              <a:defRPr sz="1200"/>
            </a:lvl2pPr>
            <a:lvl3pPr>
              <a:defRPr sz="1100"/>
            </a:lvl3pPr>
            <a:lvl4pPr>
              <a:defRPr sz="1050"/>
            </a:lvl4pPr>
            <a:lvl5pPr>
              <a:defRPr sz="1050"/>
            </a:lvl5pPr>
            <a:lvl6pPr>
              <a:defRPr sz="1800"/>
            </a:lvl6pPr>
            <a:lvl7pPr>
              <a:defRPr sz="1800"/>
            </a:lvl7pPr>
            <a:lvl8pPr>
              <a:defRPr sz="1800"/>
            </a:lvl8pPr>
            <a:lvl9pPr>
              <a:defRPr sz="1800"/>
            </a:lvl9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4" name="Content Placeholder 3"/>
          <p:cNvSpPr>
            <a:spLocks noGrp="1"/>
          </p:cNvSpPr>
          <p:nvPr>
            <p:ph sz="half" idx="2"/>
          </p:nvPr>
        </p:nvSpPr>
        <p:spPr>
          <a:xfrm>
            <a:off x="4648200" y="2208964"/>
            <a:ext cx="4038600" cy="3917201"/>
          </a:xfrm>
        </p:spPr>
        <p:txBody>
          <a:bodyPr>
            <a:normAutofit/>
          </a:bodyPr>
          <a:lstStyle>
            <a:lvl1pPr>
              <a:defRPr sz="1400"/>
            </a:lvl1pPr>
            <a:lvl2pPr>
              <a:defRPr sz="1200"/>
            </a:lvl2pPr>
            <a:lvl3pPr>
              <a:defRPr sz="1100"/>
            </a:lvl3pPr>
            <a:lvl4pPr>
              <a:defRPr sz="1050"/>
            </a:lvl4pPr>
            <a:lvl5pPr>
              <a:defRPr sz="1050"/>
            </a:lvl5pPr>
            <a:lvl6pPr>
              <a:defRPr sz="1800"/>
            </a:lvl6pPr>
            <a:lvl7pPr>
              <a:defRPr sz="1800"/>
            </a:lvl7pPr>
            <a:lvl8pPr>
              <a:defRPr sz="1800"/>
            </a:lvl8pPr>
            <a:lvl9pPr>
              <a:defRPr sz="1800"/>
            </a:lvl9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190611410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457200" y="799825"/>
            <a:ext cx="8229600" cy="1143000"/>
          </a:xfrm>
        </p:spPr>
        <p:txBody>
          <a:bodyPr/>
          <a:lstStyle>
            <a:lvl1pPr>
              <a:defRPr/>
            </a:lvl1pPr>
          </a:lstStyle>
          <a:p>
            <a:r>
              <a:rPr lang="sv-SE" noProof="0"/>
              <a:t>Klicka här för att ändra format</a:t>
            </a:r>
          </a:p>
        </p:txBody>
      </p:sp>
      <p:sp>
        <p:nvSpPr>
          <p:cNvPr id="3" name="Text Placeholder 2"/>
          <p:cNvSpPr>
            <a:spLocks noGrp="1"/>
          </p:cNvSpPr>
          <p:nvPr>
            <p:ph type="body" idx="1"/>
          </p:nvPr>
        </p:nvSpPr>
        <p:spPr>
          <a:xfrm>
            <a:off x="457200" y="2162797"/>
            <a:ext cx="4040188" cy="639763"/>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noProof="0"/>
              <a:t>Redigera format för bakgrundstext</a:t>
            </a:r>
          </a:p>
        </p:txBody>
      </p:sp>
      <p:sp>
        <p:nvSpPr>
          <p:cNvPr id="4" name="Content Placeholder 3"/>
          <p:cNvSpPr>
            <a:spLocks noGrp="1"/>
          </p:cNvSpPr>
          <p:nvPr>
            <p:ph sz="half" idx="2"/>
          </p:nvPr>
        </p:nvSpPr>
        <p:spPr>
          <a:xfrm>
            <a:off x="457200" y="2802561"/>
            <a:ext cx="4040188" cy="3323603"/>
          </a:xfrm>
        </p:spPr>
        <p:txBody>
          <a:bodyPr>
            <a:normAutofit/>
          </a:bodyPr>
          <a:lstStyle>
            <a:lvl1pPr>
              <a:defRPr sz="1200"/>
            </a:lvl1pPr>
            <a:lvl2pPr>
              <a:defRPr sz="1100"/>
            </a:lvl2pPr>
            <a:lvl3pPr>
              <a:defRPr sz="1050"/>
            </a:lvl3pPr>
            <a:lvl4pPr>
              <a:defRPr sz="1000"/>
            </a:lvl4pPr>
            <a:lvl5pPr>
              <a:defRPr sz="1000"/>
            </a:lvl5pPr>
            <a:lvl6pPr>
              <a:defRPr sz="1600"/>
            </a:lvl6pPr>
            <a:lvl7pPr>
              <a:defRPr sz="1600"/>
            </a:lvl7pPr>
            <a:lvl8pPr>
              <a:defRPr sz="1600"/>
            </a:lvl8pPr>
            <a:lvl9pPr>
              <a:defRPr sz="1600"/>
            </a:lvl9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5" name="Text Placeholder 4"/>
          <p:cNvSpPr>
            <a:spLocks noGrp="1"/>
          </p:cNvSpPr>
          <p:nvPr>
            <p:ph type="body" sz="quarter" idx="3"/>
          </p:nvPr>
        </p:nvSpPr>
        <p:spPr>
          <a:xfrm>
            <a:off x="4645029" y="2162797"/>
            <a:ext cx="4041775" cy="639763"/>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noProof="0"/>
              <a:t>Redigera format för bakgrundstext</a:t>
            </a:r>
          </a:p>
        </p:txBody>
      </p:sp>
      <p:sp>
        <p:nvSpPr>
          <p:cNvPr id="6" name="Content Placeholder 5"/>
          <p:cNvSpPr>
            <a:spLocks noGrp="1"/>
          </p:cNvSpPr>
          <p:nvPr>
            <p:ph sz="quarter" idx="4"/>
          </p:nvPr>
        </p:nvSpPr>
        <p:spPr>
          <a:xfrm>
            <a:off x="4645029" y="2802561"/>
            <a:ext cx="4041775" cy="3323603"/>
          </a:xfrm>
        </p:spPr>
        <p:txBody>
          <a:bodyPr>
            <a:normAutofit/>
          </a:bodyPr>
          <a:lstStyle>
            <a:lvl1pPr>
              <a:defRPr sz="1200"/>
            </a:lvl1pPr>
            <a:lvl2pPr>
              <a:defRPr sz="1100"/>
            </a:lvl2pPr>
            <a:lvl3pPr>
              <a:defRPr sz="1050"/>
            </a:lvl3pPr>
            <a:lvl4pPr>
              <a:defRPr sz="1000"/>
            </a:lvl4pPr>
            <a:lvl5pPr>
              <a:defRPr sz="1000"/>
            </a:lvl5pPr>
            <a:lvl6pPr>
              <a:defRPr sz="1600"/>
            </a:lvl6pPr>
            <a:lvl7pPr>
              <a:defRPr sz="1600"/>
            </a:lvl7pPr>
            <a:lvl8pPr>
              <a:defRPr sz="1600"/>
            </a:lvl8pPr>
            <a:lvl9pPr>
              <a:defRPr sz="1600"/>
            </a:lvl9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21374475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a:t>Klicka här för att ändra format</a:t>
            </a:r>
          </a:p>
        </p:txBody>
      </p:sp>
      <p:sp>
        <p:nvSpPr>
          <p:cNvPr id="3" name="Content Placeholder 2"/>
          <p:cNvSpPr>
            <a:spLocks noGrp="1"/>
          </p:cNvSpPr>
          <p:nvPr>
            <p:ph idx="1"/>
          </p:nvPr>
        </p:nvSpPr>
        <p:spPr/>
        <p:txBody>
          <a:body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28307031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33534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8287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MAU Logo">
    <p:bg>
      <p:bgPr>
        <a:solidFill>
          <a:schemeClr val="accent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525840" y="2005384"/>
            <a:ext cx="2092325" cy="2462400"/>
          </a:xfrm>
          <a:blipFill rotWithShape="1">
            <a:blip r:embed="rId2"/>
            <a:stretch>
              <a:fillRect/>
            </a:stretch>
          </a:blipFill>
        </p:spPr>
        <p:txBody>
          <a:bodyPr>
            <a:normAutofit/>
          </a:bodyPr>
          <a:lstStyle>
            <a:lvl1pPr marL="0" indent="0" algn="ctr">
              <a:buNone/>
              <a:defRPr sz="100">
                <a:solidFill>
                  <a:schemeClr val="bg1"/>
                </a:solidFill>
              </a:defRPr>
            </a:lvl1pPr>
          </a:lstStyle>
          <a:p>
            <a:r>
              <a:rPr lang="sv-SE"/>
              <a:t>Klicka på ikonen för att lägga till en bild</a:t>
            </a:r>
            <a:endParaRPr lang="en-US"/>
          </a:p>
        </p:txBody>
      </p:sp>
    </p:spTree>
    <p:extLst>
      <p:ext uri="{BB962C8B-B14F-4D97-AF65-F5344CB8AC3E}">
        <p14:creationId xmlns:p14="http://schemas.microsoft.com/office/powerpoint/2010/main" val="424255461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sv-SE" noProof="0"/>
              <a:t>Klicka här för att ändra format</a:t>
            </a:r>
          </a:p>
        </p:txBody>
      </p:sp>
      <p:sp>
        <p:nvSpPr>
          <p:cNvPr id="3" name="Content Placeholder 2"/>
          <p:cNvSpPr>
            <a:spLocks noGrp="1"/>
          </p:cNvSpPr>
          <p:nvPr>
            <p:ph idx="1"/>
          </p:nvPr>
        </p:nvSpPr>
        <p:spPr>
          <a:xfrm>
            <a:off x="3575050" y="273053"/>
            <a:ext cx="5111750" cy="5853113"/>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noProof="0"/>
              <a:t>Redigera format för bakgrundstext</a:t>
            </a:r>
          </a:p>
        </p:txBody>
      </p:sp>
    </p:spTree>
    <p:extLst>
      <p:ext uri="{BB962C8B-B14F-4D97-AF65-F5344CB8AC3E}">
        <p14:creationId xmlns:p14="http://schemas.microsoft.com/office/powerpoint/2010/main" val="359831265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293315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ild och punkt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a:t>Rubrik</a:t>
            </a:r>
          </a:p>
        </p:txBody>
      </p:sp>
      <p:sp>
        <p:nvSpPr>
          <p:cNvPr id="3" name="Platshållare för innehåll 2"/>
          <p:cNvSpPr>
            <a:spLocks noGrp="1"/>
          </p:cNvSpPr>
          <p:nvPr>
            <p:ph sz="half" idx="1"/>
          </p:nvPr>
        </p:nvSpPr>
        <p:spPr>
          <a:xfrm>
            <a:off x="751994" y="1670562"/>
            <a:ext cx="3181351" cy="3729603"/>
          </a:xfrm>
        </p:spPr>
        <p:txBody>
          <a:bodyPr/>
          <a:lstStyle>
            <a:lvl1pPr marL="0" indent="0">
              <a:spcAft>
                <a:spcPts val="0"/>
              </a:spcAft>
              <a:buNone/>
              <a:defRPr sz="22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p:txBody>
      </p:sp>
      <p:sp>
        <p:nvSpPr>
          <p:cNvPr id="4" name="Platshållare för innehåll 3"/>
          <p:cNvSpPr>
            <a:spLocks noGrp="1"/>
          </p:cNvSpPr>
          <p:nvPr>
            <p:ph sz="half" idx="2" hasCustomPrompt="1"/>
          </p:nvPr>
        </p:nvSpPr>
        <p:spPr>
          <a:xfrm>
            <a:off x="4115607" y="1670561"/>
            <a:ext cx="4280102" cy="3729603"/>
          </a:xfrm>
        </p:spPr>
        <p:txBody>
          <a:bodyPr/>
          <a:lstStyle>
            <a:lvl1pPr>
              <a:spcAft>
                <a:spcPts val="0"/>
              </a:spcAft>
              <a:buClr>
                <a:schemeClr val="tx2"/>
              </a:buClr>
              <a:defRPr sz="2200"/>
            </a:lvl1pPr>
            <a:lvl2pPr>
              <a:spcAft>
                <a:spcPts val="0"/>
              </a:spcAft>
              <a:buClr>
                <a:schemeClr val="tx2"/>
              </a:buClr>
              <a:defRPr sz="2200"/>
            </a:lvl2pPr>
            <a:lvl3pPr>
              <a:spcAft>
                <a:spcPts val="0"/>
              </a:spcAft>
              <a:buClr>
                <a:schemeClr val="tx2"/>
              </a:buClr>
              <a:defRPr sz="2000"/>
            </a:lvl3pPr>
            <a:lvl4pPr>
              <a:spcAft>
                <a:spcPts val="0"/>
              </a:spcAft>
              <a:buClr>
                <a:schemeClr val="tx2"/>
              </a:buClr>
              <a:defRPr sz="2000"/>
            </a:lvl4pPr>
            <a:lvl5pPr>
              <a:defRPr sz="1800"/>
            </a:lvl5pPr>
            <a:lvl6pPr>
              <a:defRPr sz="1800"/>
            </a:lvl6pPr>
            <a:lvl7pPr>
              <a:defRPr sz="1800"/>
            </a:lvl7pPr>
            <a:lvl8pPr>
              <a:defRPr sz="1800"/>
            </a:lvl8pPr>
            <a:lvl9pPr>
              <a:defRPr sz="1800"/>
            </a:lvl9pPr>
          </a:lstStyle>
          <a:p>
            <a:pPr lvl="0"/>
            <a:r>
              <a:rPr lang="sv-SE"/>
              <a:t>Skriv text</a:t>
            </a:r>
          </a:p>
          <a:p>
            <a:pPr lvl="1"/>
            <a:r>
              <a:rPr lang="sv-SE"/>
              <a:t>Nivå två</a:t>
            </a:r>
          </a:p>
          <a:p>
            <a:pPr lvl="2"/>
            <a:r>
              <a:rPr lang="sv-SE"/>
              <a:t>Nivå tre</a:t>
            </a:r>
          </a:p>
          <a:p>
            <a:pPr lvl="3"/>
            <a:r>
              <a:rPr lang="sv-SE"/>
              <a:t>Nivå fyra</a:t>
            </a:r>
          </a:p>
        </p:txBody>
      </p:sp>
      <p:sp>
        <p:nvSpPr>
          <p:cNvPr id="5" name="Rektangel 4"/>
          <p:cNvSpPr/>
          <p:nvPr userDrawn="1"/>
        </p:nvSpPr>
        <p:spPr bwMode="auto">
          <a:xfrm>
            <a:off x="7705474" y="5396955"/>
            <a:ext cx="1269194" cy="1306664"/>
          </a:xfrm>
          <a:prstGeom prst="rect">
            <a:avLst/>
          </a:prstGeom>
          <a:solidFill>
            <a:schemeClr val="bg1"/>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defTabSz="914014"/>
            <a:endParaRPr lang="sv-SE" b="1">
              <a:solidFill>
                <a:srgbClr val="9C6114"/>
              </a:solidFill>
            </a:endParaRPr>
          </a:p>
        </p:txBody>
      </p:sp>
      <p:pic>
        <p:nvPicPr>
          <p:cNvPr id="8" name="Bildobjekt 7" descr="Lunds_universitet RGB 150.png"/>
          <p:cNvPicPr>
            <a:picLocks noChangeAspect="1"/>
          </p:cNvPicPr>
          <p:nvPr userDrawn="1"/>
        </p:nvPicPr>
        <p:blipFill>
          <a:blip r:embed="rId2"/>
          <a:stretch>
            <a:fillRect/>
          </a:stretch>
        </p:blipFill>
        <p:spPr>
          <a:xfrm>
            <a:off x="7948259" y="5588206"/>
            <a:ext cx="782084" cy="947430"/>
          </a:xfrm>
          <a:prstGeom prst="rect">
            <a:avLst/>
          </a:prstGeom>
        </p:spPr>
      </p:pic>
    </p:spTree>
    <p:extLst>
      <p:ext uri="{BB962C8B-B14F-4D97-AF65-F5344CB8AC3E}">
        <p14:creationId xmlns:p14="http://schemas.microsoft.com/office/powerpoint/2010/main" val="38906452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lanksida för större illustrationer">
    <p:spTree>
      <p:nvGrpSpPr>
        <p:cNvPr id="1" name=""/>
        <p:cNvGrpSpPr/>
        <p:nvPr/>
      </p:nvGrpSpPr>
      <p:grpSpPr>
        <a:xfrm>
          <a:off x="0" y="0"/>
          <a:ext cx="0" cy="0"/>
          <a:chOff x="0" y="0"/>
          <a:chExt cx="0" cy="0"/>
        </a:xfrm>
      </p:grpSpPr>
      <p:sp>
        <p:nvSpPr>
          <p:cNvPr id="3" name="Rektangel 2"/>
          <p:cNvSpPr/>
          <p:nvPr userDrawn="1"/>
        </p:nvSpPr>
        <p:spPr bwMode="auto">
          <a:xfrm>
            <a:off x="1"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defTabSz="914014"/>
            <a:endParaRPr lang="sv-SE" b="1">
              <a:solidFill>
                <a:srgbClr val="4D4C44"/>
              </a:solidFill>
            </a:endParaRPr>
          </a:p>
        </p:txBody>
      </p:sp>
      <p:pic>
        <p:nvPicPr>
          <p:cNvPr id="4" name="Bildobjekt 3" descr="Lunds_universitet RGB 150.png"/>
          <p:cNvPicPr>
            <a:picLocks noChangeAspect="1"/>
          </p:cNvPicPr>
          <p:nvPr userDrawn="1"/>
        </p:nvPicPr>
        <p:blipFill>
          <a:blip r:embed="rId2"/>
          <a:stretch>
            <a:fillRect/>
          </a:stretch>
        </p:blipFill>
        <p:spPr>
          <a:xfrm>
            <a:off x="7948259" y="5588206"/>
            <a:ext cx="782084" cy="947430"/>
          </a:xfrm>
          <a:prstGeom prst="rect">
            <a:avLst/>
          </a:prstGeom>
        </p:spPr>
      </p:pic>
    </p:spTree>
    <p:extLst>
      <p:ext uri="{BB962C8B-B14F-4D97-AF65-F5344CB8AC3E}">
        <p14:creationId xmlns:p14="http://schemas.microsoft.com/office/powerpoint/2010/main" val="24571321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292100"/>
            <a:ext cx="8229600" cy="1384300"/>
          </a:xfrm>
        </p:spPr>
        <p:txBody>
          <a:bodyPr/>
          <a:lstStyle/>
          <a:p>
            <a:r>
              <a:rPr lang="sv-SE"/>
              <a:t>Klicka här för att ändra format</a:t>
            </a:r>
          </a:p>
        </p:txBody>
      </p:sp>
      <p:sp>
        <p:nvSpPr>
          <p:cNvPr id="3" name="Platshållare för text 2"/>
          <p:cNvSpPr>
            <a:spLocks noGrp="1"/>
          </p:cNvSpPr>
          <p:nvPr>
            <p:ph type="body" sz="half" idx="1"/>
          </p:nvPr>
        </p:nvSpPr>
        <p:spPr>
          <a:xfrm>
            <a:off x="457200" y="1905000"/>
            <a:ext cx="40386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905000"/>
            <a:ext cx="40386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a:xfrm>
            <a:off x="457200" y="6245225"/>
            <a:ext cx="2133600" cy="476250"/>
          </a:xfrm>
        </p:spPr>
        <p:txBody>
          <a:bodyPr/>
          <a:lstStyle>
            <a:lvl1pPr>
              <a:defRPr smtClean="0"/>
            </a:lvl1pPr>
          </a:lstStyle>
          <a:p>
            <a:pPr>
              <a:defRPr/>
            </a:pPr>
            <a:fld id="{FBE54CB2-D791-4D91-910A-659A34A2643F}" type="datetime1">
              <a:rPr lang="sv-SE" altLang="sv-SE"/>
              <a:pPr>
                <a:defRPr/>
              </a:pPr>
              <a:t>2021-03-17</a:t>
            </a:fld>
            <a:endParaRPr lang="sv-SE" altLang="sv-SE"/>
          </a:p>
        </p:txBody>
      </p:sp>
      <p:sp>
        <p:nvSpPr>
          <p:cNvPr id="6" name="Platshållare för sidfot 5"/>
          <p:cNvSpPr>
            <a:spLocks noGrp="1"/>
          </p:cNvSpPr>
          <p:nvPr>
            <p:ph type="ftr" sz="quarter" idx="11"/>
          </p:nvPr>
        </p:nvSpPr>
        <p:spPr>
          <a:xfrm>
            <a:off x="3124200" y="6245225"/>
            <a:ext cx="2895600" cy="476250"/>
          </a:xfrm>
        </p:spPr>
        <p:txBody>
          <a:bodyPr/>
          <a:lstStyle>
            <a:lvl1pPr>
              <a:defRPr/>
            </a:lvl1pPr>
          </a:lstStyle>
          <a:p>
            <a:pPr>
              <a:defRPr/>
            </a:pPr>
            <a:r>
              <a:rPr lang="sv-SE" altLang="sv-SE"/>
              <a:t>SYV Joakim </a:t>
            </a:r>
          </a:p>
        </p:txBody>
      </p:sp>
      <p:sp>
        <p:nvSpPr>
          <p:cNvPr id="7" name="Platshållare för bildnummer 6"/>
          <p:cNvSpPr>
            <a:spLocks noGrp="1"/>
          </p:cNvSpPr>
          <p:nvPr>
            <p:ph type="sldNum" sz="quarter" idx="12"/>
          </p:nvPr>
        </p:nvSpPr>
        <p:spPr>
          <a:xfrm>
            <a:off x="6553200" y="6245225"/>
            <a:ext cx="2133600" cy="476250"/>
          </a:xfrm>
        </p:spPr>
        <p:txBody>
          <a:bodyPr/>
          <a:lstStyle>
            <a:lvl1pPr>
              <a:defRPr/>
            </a:lvl1pPr>
          </a:lstStyle>
          <a:p>
            <a:pPr>
              <a:defRPr/>
            </a:pPr>
            <a:fld id="{8153871D-38C3-4874-BF17-2F9E0A18C184}" type="slidenum">
              <a:rPr lang="sv-SE" altLang="sv-SE"/>
              <a:pPr>
                <a:defRPr/>
              </a:pPr>
              <a:t>‹#›</a:t>
            </a:fld>
            <a:endParaRPr lang="sv-SE" altLang="sv-SE"/>
          </a:p>
        </p:txBody>
      </p:sp>
    </p:spTree>
    <p:extLst>
      <p:ext uri="{BB962C8B-B14F-4D97-AF65-F5344CB8AC3E}">
        <p14:creationId xmlns:p14="http://schemas.microsoft.com/office/powerpoint/2010/main" val="18086676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4A4124C-3962-4EFE-9DE3-DEC144163334}" type="slidenum">
              <a:rPr lang="en-US" altLang="sv-SE"/>
              <a:pPr/>
              <a:t>‹#›</a:t>
            </a:fld>
            <a:endParaRPr lang="en-US" altLang="sv-SE"/>
          </a:p>
        </p:txBody>
      </p:sp>
    </p:spTree>
    <p:extLst>
      <p:ext uri="{BB962C8B-B14F-4D97-AF65-F5344CB8AC3E}">
        <p14:creationId xmlns:p14="http://schemas.microsoft.com/office/powerpoint/2010/main" val="27215065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cSld name="Innehåll">
    <p:spTree>
      <p:nvGrpSpPr>
        <p:cNvPr id="1" name=""/>
        <p:cNvGrpSpPr/>
        <p:nvPr/>
      </p:nvGrpSpPr>
      <p:grpSpPr>
        <a:xfrm>
          <a:off x="0" y="0"/>
          <a:ext cx="0" cy="0"/>
          <a:chOff x="0" y="0"/>
          <a:chExt cx="0" cy="0"/>
        </a:xfrm>
      </p:grpSpPr>
      <p:sp>
        <p:nvSpPr>
          <p:cNvPr id="2" name="Platshållare för innehåll 1"/>
          <p:cNvSpPr>
            <a:spLocks noGrp="1"/>
          </p:cNvSpPr>
          <p:nvPr>
            <p:ph/>
          </p:nvPr>
        </p:nvSpPr>
        <p:spPr>
          <a:xfrm>
            <a:off x="457200" y="274638"/>
            <a:ext cx="8229600" cy="58515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759A224-DA15-44ED-ADD7-F06634A7EE4B}" type="slidenum">
              <a:rPr lang="en-US" altLang="sv-SE"/>
              <a:pPr/>
              <a:t>‹#›</a:t>
            </a:fld>
            <a:endParaRPr lang="en-US" altLang="sv-SE"/>
          </a:p>
        </p:txBody>
      </p:sp>
    </p:spTree>
    <p:extLst>
      <p:ext uri="{BB962C8B-B14F-4D97-AF65-F5344CB8AC3E}">
        <p14:creationId xmlns:p14="http://schemas.microsoft.com/office/powerpoint/2010/main" val="2047880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Content and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598516" y="5"/>
            <a:ext cx="2627485" cy="1942825"/>
          </a:xfrm>
        </p:spPr>
        <p:txBody>
          <a:bodyPr anchor="b" anchorCtr="0"/>
          <a:lstStyle>
            <a:lvl1pPr>
              <a:defRPr sz="1500"/>
            </a:lvl1pPr>
          </a:lstStyle>
          <a:p>
            <a:r>
              <a:rPr lang="sv-SE" noProof="0"/>
              <a:t>Klicka här för att ändra format</a:t>
            </a:r>
          </a:p>
        </p:txBody>
      </p:sp>
      <p:sp>
        <p:nvSpPr>
          <p:cNvPr id="3" name="Content Placeholder 2"/>
          <p:cNvSpPr>
            <a:spLocks noGrp="1"/>
          </p:cNvSpPr>
          <p:nvPr>
            <p:ph idx="1"/>
          </p:nvPr>
        </p:nvSpPr>
        <p:spPr>
          <a:xfrm>
            <a:off x="598516" y="2252157"/>
            <a:ext cx="2627485" cy="3840000"/>
          </a:xfrm>
        </p:spPr>
        <p:txBody>
          <a:bodyPr>
            <a:normAutofit/>
          </a:bodyPr>
          <a:lstStyle>
            <a:lvl1pPr>
              <a:defRPr sz="825"/>
            </a:lvl1pPr>
            <a:lvl2pPr>
              <a:defRPr sz="788"/>
            </a:lvl2pPr>
            <a:lvl3pPr>
              <a:defRPr sz="750"/>
            </a:lvl3pPr>
            <a:lvl4pPr>
              <a:defRPr sz="675"/>
            </a:lvl4pPr>
            <a:lvl5pPr>
              <a:defRPr sz="675"/>
            </a:lvl5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5" name="Picture Placeholder 4"/>
          <p:cNvSpPr>
            <a:spLocks noGrp="1"/>
          </p:cNvSpPr>
          <p:nvPr>
            <p:ph type="pic" sz="quarter" idx="10"/>
          </p:nvPr>
        </p:nvSpPr>
        <p:spPr>
          <a:xfrm>
            <a:off x="3884618" y="0"/>
            <a:ext cx="5259387" cy="6858000"/>
          </a:xfrm>
        </p:spPr>
        <p:txBody>
          <a:bodyPr anchor="ctr" anchorCtr="0"/>
          <a:lstStyle>
            <a:lvl1pPr marL="0" indent="0" algn="ctr">
              <a:buNone/>
              <a:defRPr/>
            </a:lvl1pPr>
          </a:lstStyle>
          <a:p>
            <a:r>
              <a:rPr lang="sv-SE" noProof="0"/>
              <a:t>Klicka på ikonen för att lägga till en bild</a:t>
            </a:r>
          </a:p>
        </p:txBody>
      </p:sp>
      <p:sp>
        <p:nvSpPr>
          <p:cNvPr id="7" name="ClipArt Placeholder 7"/>
          <p:cNvSpPr>
            <a:spLocks noGrp="1"/>
          </p:cNvSpPr>
          <p:nvPr>
            <p:ph type="clipArt" sz="quarter" idx="11"/>
          </p:nvPr>
        </p:nvSpPr>
        <p:spPr>
          <a:xfrm>
            <a:off x="7496162" y="6174633"/>
            <a:ext cx="1247016" cy="410400"/>
          </a:xfrm>
          <a:blipFill rotWithShape="1">
            <a:blip r:embed="rId2"/>
            <a:stretch>
              <a:fillRect/>
            </a:stretch>
          </a:blipFill>
        </p:spPr>
        <p:txBody>
          <a:bodyPr>
            <a:normAutofit/>
          </a:bodyPr>
          <a:lstStyle>
            <a:lvl1pPr marL="0" indent="0">
              <a:buNone/>
              <a:defRPr sz="100">
                <a:solidFill>
                  <a:srgbClr val="FFFFFF"/>
                </a:solidFill>
              </a:defRPr>
            </a:lvl1pPr>
          </a:lstStyle>
          <a:p>
            <a:r>
              <a:rPr lang="sv-SE" noProof="0"/>
              <a:t>Klicka på ikonen för att lägga till onlinebild</a:t>
            </a:r>
          </a:p>
        </p:txBody>
      </p:sp>
    </p:spTree>
    <p:extLst>
      <p:ext uri="{BB962C8B-B14F-4D97-AF65-F5344CB8AC3E}">
        <p14:creationId xmlns:p14="http://schemas.microsoft.com/office/powerpoint/2010/main" val="78995588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971047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9802" y="1214473"/>
            <a:ext cx="5391655" cy="2775761"/>
          </a:xfrm>
        </p:spPr>
        <p:txBody>
          <a:bodyPr anchor="b" anchorCtr="0"/>
          <a:lstStyle>
            <a:lvl1pPr algn="l">
              <a:defRPr sz="4000">
                <a:solidFill>
                  <a:srgbClr val="000000"/>
                </a:solidFill>
              </a:defRPr>
            </a:lvl1pPr>
          </a:lstStyle>
          <a:p>
            <a:r>
              <a:rPr lang="en-US" noProof="0"/>
              <a:t>Click to edit Master title style</a:t>
            </a:r>
            <a:endParaRPr lang="sv-SE" noProof="0"/>
          </a:p>
        </p:txBody>
      </p:sp>
      <p:sp>
        <p:nvSpPr>
          <p:cNvPr id="3" name="Subtitle 2"/>
          <p:cNvSpPr>
            <a:spLocks noGrp="1"/>
          </p:cNvSpPr>
          <p:nvPr>
            <p:ph type="subTitle" idx="1"/>
          </p:nvPr>
        </p:nvSpPr>
        <p:spPr>
          <a:xfrm>
            <a:off x="849800" y="4275981"/>
            <a:ext cx="5391654" cy="1752600"/>
          </a:xfrm>
        </p:spPr>
        <p:txBody>
          <a:bodyPr>
            <a:normAutofit/>
          </a:bodyPr>
          <a:lstStyle>
            <a:lvl1pPr marL="0" indent="0" algn="l">
              <a:buNone/>
              <a:defRPr sz="1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sv-SE" noProof="0"/>
          </a:p>
        </p:txBody>
      </p:sp>
      <p:sp>
        <p:nvSpPr>
          <p:cNvPr id="11" name="Text Placeholder 10"/>
          <p:cNvSpPr>
            <a:spLocks noGrp="1"/>
          </p:cNvSpPr>
          <p:nvPr>
            <p:ph type="body" sz="quarter" idx="10" hasCustomPrompt="1"/>
          </p:nvPr>
        </p:nvSpPr>
        <p:spPr>
          <a:xfrm>
            <a:off x="849316" y="6048045"/>
            <a:ext cx="5392737" cy="461433"/>
          </a:xfrm>
        </p:spPr>
        <p:txBody>
          <a:bodyPr anchor="b" anchorCtr="0">
            <a:normAutofit/>
          </a:bodyPr>
          <a:lstStyle>
            <a:lvl1pPr marL="0" indent="0">
              <a:buNone/>
              <a:defRPr sz="1000">
                <a:solidFill>
                  <a:srgbClr val="CACFCF"/>
                </a:solidFill>
              </a:defRPr>
            </a:lvl1pPr>
          </a:lstStyle>
          <a:p>
            <a:pPr lvl="0"/>
            <a:r>
              <a:rPr lang="sv-SE" noProof="0"/>
              <a:t>Additional info</a:t>
            </a:r>
          </a:p>
        </p:txBody>
      </p:sp>
    </p:spTree>
    <p:extLst>
      <p:ext uri="{BB962C8B-B14F-4D97-AF65-F5344CB8AC3E}">
        <p14:creationId xmlns:p14="http://schemas.microsoft.com/office/powerpoint/2010/main" val="79914943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Colo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49802" y="1214473"/>
            <a:ext cx="5391655" cy="2775761"/>
          </a:xfrm>
        </p:spPr>
        <p:txBody>
          <a:bodyPr anchor="b" anchorCtr="0"/>
          <a:lstStyle>
            <a:lvl1pPr algn="l">
              <a:defRPr sz="4000">
                <a:solidFill>
                  <a:schemeClr val="bg1"/>
                </a:solidFill>
              </a:defRPr>
            </a:lvl1pPr>
          </a:lstStyle>
          <a:p>
            <a:r>
              <a:rPr lang="en-US" noProof="0"/>
              <a:t>Click to edit Master title style</a:t>
            </a:r>
            <a:endParaRPr lang="sv-SE" noProof="0"/>
          </a:p>
        </p:txBody>
      </p:sp>
      <p:sp>
        <p:nvSpPr>
          <p:cNvPr id="3" name="Subtitle 2"/>
          <p:cNvSpPr>
            <a:spLocks noGrp="1"/>
          </p:cNvSpPr>
          <p:nvPr>
            <p:ph type="subTitle" idx="1"/>
          </p:nvPr>
        </p:nvSpPr>
        <p:spPr>
          <a:xfrm>
            <a:off x="849800" y="4275981"/>
            <a:ext cx="5391654" cy="1752600"/>
          </a:xfrm>
        </p:spPr>
        <p:txBody>
          <a:bodyPr>
            <a:normAutofit/>
          </a:bodyPr>
          <a:lstStyle>
            <a:lvl1pPr marL="0" indent="0" algn="l">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sv-SE" noProof="0"/>
          </a:p>
        </p:txBody>
      </p:sp>
      <p:sp>
        <p:nvSpPr>
          <p:cNvPr id="11" name="Text Placeholder 10"/>
          <p:cNvSpPr>
            <a:spLocks noGrp="1"/>
          </p:cNvSpPr>
          <p:nvPr>
            <p:ph type="body" sz="quarter" idx="10" hasCustomPrompt="1"/>
          </p:nvPr>
        </p:nvSpPr>
        <p:spPr>
          <a:xfrm>
            <a:off x="849316" y="6048045"/>
            <a:ext cx="5392737" cy="461433"/>
          </a:xfrm>
        </p:spPr>
        <p:txBody>
          <a:bodyPr anchor="b" anchorCtr="0">
            <a:normAutofit/>
          </a:bodyPr>
          <a:lstStyle>
            <a:lvl1pPr marL="0" indent="0">
              <a:buNone/>
              <a:defRPr sz="1000">
                <a:solidFill>
                  <a:srgbClr val="FFFFFF"/>
                </a:solidFill>
              </a:defRPr>
            </a:lvl1pPr>
          </a:lstStyle>
          <a:p>
            <a:pPr lvl="0"/>
            <a:r>
              <a:rPr lang="sv-SE" noProof="0"/>
              <a:t>Additional info</a:t>
            </a:r>
          </a:p>
        </p:txBody>
      </p:sp>
      <p:sp>
        <p:nvSpPr>
          <p:cNvPr id="6" name="ClipArt Placeholder 7"/>
          <p:cNvSpPr>
            <a:spLocks noGrp="1"/>
          </p:cNvSpPr>
          <p:nvPr>
            <p:ph type="clipArt" sz="quarter" idx="11"/>
          </p:nvPr>
        </p:nvSpPr>
        <p:spPr>
          <a:xfrm>
            <a:off x="7496162" y="6174633"/>
            <a:ext cx="1247016" cy="410400"/>
          </a:xfrm>
          <a:blipFill rotWithShape="1">
            <a:blip r:embed="rId2"/>
            <a:stretch>
              <a:fillRect/>
            </a:stretch>
          </a:blipFill>
        </p:spPr>
        <p:txBody>
          <a:bodyPr>
            <a:normAutofit/>
          </a:bodyPr>
          <a:lstStyle>
            <a:lvl1pPr marL="0" indent="0">
              <a:buNone/>
              <a:defRPr sz="100">
                <a:solidFill>
                  <a:srgbClr val="FFFFFF"/>
                </a:solidFill>
              </a:defRPr>
            </a:lvl1pPr>
          </a:lstStyle>
          <a:p>
            <a:r>
              <a:rPr lang="en-US" noProof="0"/>
              <a:t>Click icon to add online image</a:t>
            </a:r>
            <a:endParaRPr lang="sv-SE" noProof="0"/>
          </a:p>
        </p:txBody>
      </p:sp>
    </p:spTree>
    <p:extLst>
      <p:ext uri="{BB962C8B-B14F-4D97-AF65-F5344CB8AC3E}">
        <p14:creationId xmlns:p14="http://schemas.microsoft.com/office/powerpoint/2010/main" val="211452163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sv-SE" noProof="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Tree>
    <p:extLst>
      <p:ext uri="{BB962C8B-B14F-4D97-AF65-F5344CB8AC3E}">
        <p14:creationId xmlns:p14="http://schemas.microsoft.com/office/powerpoint/2010/main" val="247036222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Content and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598514" y="2"/>
            <a:ext cx="2627485" cy="1942825"/>
          </a:xfrm>
        </p:spPr>
        <p:txBody>
          <a:bodyPr anchor="b" anchorCtr="0"/>
          <a:lstStyle>
            <a:lvl1pPr>
              <a:defRPr sz="2000"/>
            </a:lvl1pPr>
          </a:lstStyle>
          <a:p>
            <a:r>
              <a:rPr lang="en-US" noProof="0"/>
              <a:t>Click to edit Master title style</a:t>
            </a:r>
            <a:endParaRPr lang="sv-SE" noProof="0"/>
          </a:p>
        </p:txBody>
      </p:sp>
      <p:sp>
        <p:nvSpPr>
          <p:cNvPr id="3" name="Content Placeholder 2"/>
          <p:cNvSpPr>
            <a:spLocks noGrp="1"/>
          </p:cNvSpPr>
          <p:nvPr>
            <p:ph idx="1"/>
          </p:nvPr>
        </p:nvSpPr>
        <p:spPr>
          <a:xfrm>
            <a:off x="598514" y="2252157"/>
            <a:ext cx="2627485" cy="3840000"/>
          </a:xfrm>
        </p:spPr>
        <p:txBody>
          <a:bodyPr>
            <a:normAutofit/>
          </a:bodyPr>
          <a:lstStyle>
            <a:lvl1pPr>
              <a:defRPr sz="1100"/>
            </a:lvl1pPr>
            <a:lvl2pPr>
              <a:defRPr sz="1050"/>
            </a:lvl2pPr>
            <a:lvl3pPr>
              <a:defRPr sz="1000"/>
            </a:lvl3pPr>
            <a:lvl4pPr>
              <a:defRPr sz="900"/>
            </a:lvl4pPr>
            <a:lvl5pPr>
              <a:defRPr sz="9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5" name="Picture Placeholder 4"/>
          <p:cNvSpPr>
            <a:spLocks noGrp="1"/>
          </p:cNvSpPr>
          <p:nvPr>
            <p:ph type="pic" sz="quarter" idx="10"/>
          </p:nvPr>
        </p:nvSpPr>
        <p:spPr>
          <a:xfrm>
            <a:off x="3884616" y="0"/>
            <a:ext cx="5259387" cy="6858000"/>
          </a:xfrm>
        </p:spPr>
        <p:txBody>
          <a:bodyPr anchor="ctr" anchorCtr="0"/>
          <a:lstStyle>
            <a:lvl1pPr marL="0" indent="0" algn="ctr">
              <a:buNone/>
              <a:defRPr/>
            </a:lvl1pPr>
          </a:lstStyle>
          <a:p>
            <a:r>
              <a:rPr lang="en-US" noProof="0"/>
              <a:t>Click icon to add picture</a:t>
            </a:r>
            <a:endParaRPr lang="sv-SE" noProof="0"/>
          </a:p>
        </p:txBody>
      </p:sp>
      <p:sp>
        <p:nvSpPr>
          <p:cNvPr id="7" name="ClipArt Placeholder 7"/>
          <p:cNvSpPr>
            <a:spLocks noGrp="1"/>
          </p:cNvSpPr>
          <p:nvPr>
            <p:ph type="clipArt" sz="quarter" idx="11"/>
          </p:nvPr>
        </p:nvSpPr>
        <p:spPr>
          <a:xfrm>
            <a:off x="7496162" y="6174633"/>
            <a:ext cx="1247016" cy="410400"/>
          </a:xfrm>
          <a:blipFill rotWithShape="1">
            <a:blip r:embed="rId2"/>
            <a:stretch>
              <a:fillRect/>
            </a:stretch>
          </a:blipFill>
        </p:spPr>
        <p:txBody>
          <a:bodyPr>
            <a:normAutofit/>
          </a:bodyPr>
          <a:lstStyle>
            <a:lvl1pPr marL="0" indent="0">
              <a:buNone/>
              <a:defRPr sz="100">
                <a:solidFill>
                  <a:srgbClr val="FFFFFF"/>
                </a:solidFill>
              </a:defRPr>
            </a:lvl1pPr>
          </a:lstStyle>
          <a:p>
            <a:r>
              <a:rPr lang="en-US" noProof="0"/>
              <a:t>Click icon to add online image</a:t>
            </a:r>
            <a:endParaRPr lang="sv-SE" noProof="0"/>
          </a:p>
        </p:txBody>
      </p:sp>
    </p:spTree>
    <p:extLst>
      <p:ext uri="{BB962C8B-B14F-4D97-AF65-F5344CB8AC3E}">
        <p14:creationId xmlns:p14="http://schemas.microsoft.com/office/powerpoint/2010/main" val="298749084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Content and image left">
    <p:spTree>
      <p:nvGrpSpPr>
        <p:cNvPr id="1" name=""/>
        <p:cNvGrpSpPr/>
        <p:nvPr/>
      </p:nvGrpSpPr>
      <p:grpSpPr>
        <a:xfrm>
          <a:off x="0" y="0"/>
          <a:ext cx="0" cy="0"/>
          <a:chOff x="0" y="0"/>
          <a:chExt cx="0" cy="0"/>
        </a:xfrm>
      </p:grpSpPr>
      <p:sp>
        <p:nvSpPr>
          <p:cNvPr id="2" name="Title 1"/>
          <p:cNvSpPr>
            <a:spLocks noGrp="1"/>
          </p:cNvSpPr>
          <p:nvPr>
            <p:ph type="title"/>
          </p:nvPr>
        </p:nvSpPr>
        <p:spPr>
          <a:xfrm>
            <a:off x="5922937" y="2"/>
            <a:ext cx="2627485" cy="1942825"/>
          </a:xfrm>
        </p:spPr>
        <p:txBody>
          <a:bodyPr anchor="b" anchorCtr="0"/>
          <a:lstStyle>
            <a:lvl1pPr>
              <a:defRPr sz="2000"/>
            </a:lvl1pPr>
          </a:lstStyle>
          <a:p>
            <a:r>
              <a:rPr lang="en-US" noProof="0"/>
              <a:t>Click to edit Master title style</a:t>
            </a:r>
            <a:endParaRPr lang="sv-SE" noProof="0"/>
          </a:p>
        </p:txBody>
      </p:sp>
      <p:sp>
        <p:nvSpPr>
          <p:cNvPr id="3" name="Content Placeholder 2"/>
          <p:cNvSpPr>
            <a:spLocks noGrp="1"/>
          </p:cNvSpPr>
          <p:nvPr>
            <p:ph idx="1"/>
          </p:nvPr>
        </p:nvSpPr>
        <p:spPr>
          <a:xfrm>
            <a:off x="5922937" y="2252157"/>
            <a:ext cx="2627485" cy="3840000"/>
          </a:xfrm>
        </p:spPr>
        <p:txBody>
          <a:bodyPr>
            <a:normAutofit/>
          </a:bodyPr>
          <a:lstStyle>
            <a:lvl1pPr>
              <a:defRPr sz="1100"/>
            </a:lvl1pPr>
            <a:lvl2pPr>
              <a:defRPr sz="1050"/>
            </a:lvl2pPr>
            <a:lvl3pPr>
              <a:defRPr sz="1000"/>
            </a:lvl3pPr>
            <a:lvl4pPr>
              <a:defRPr sz="900"/>
            </a:lvl4pPr>
            <a:lvl5pPr>
              <a:defRPr sz="9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5" name="Picture Placeholder 4"/>
          <p:cNvSpPr>
            <a:spLocks noGrp="1"/>
          </p:cNvSpPr>
          <p:nvPr>
            <p:ph type="pic" sz="quarter" idx="10"/>
          </p:nvPr>
        </p:nvSpPr>
        <p:spPr>
          <a:xfrm>
            <a:off x="3" y="0"/>
            <a:ext cx="5259387" cy="6858000"/>
          </a:xfrm>
        </p:spPr>
        <p:txBody>
          <a:bodyPr anchor="ctr" anchorCtr="0"/>
          <a:lstStyle>
            <a:lvl1pPr marL="0" indent="0" algn="ctr">
              <a:buNone/>
              <a:defRPr/>
            </a:lvl1pPr>
          </a:lstStyle>
          <a:p>
            <a:r>
              <a:rPr lang="en-US" noProof="0"/>
              <a:t>Click icon to add picture</a:t>
            </a:r>
            <a:endParaRPr lang="sv-SE" noProof="0"/>
          </a:p>
        </p:txBody>
      </p:sp>
    </p:spTree>
    <p:extLst>
      <p:ext uri="{BB962C8B-B14F-4D97-AF65-F5344CB8AC3E}">
        <p14:creationId xmlns:p14="http://schemas.microsoft.com/office/powerpoint/2010/main" val="288086264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vering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6858000"/>
          </a:xfrm>
        </p:spPr>
        <p:txBody>
          <a:bodyPr anchor="ctr" anchorCtr="0"/>
          <a:lstStyle>
            <a:lvl1pPr marL="0" indent="0" algn="ctr">
              <a:buNone/>
              <a:defRPr/>
            </a:lvl1pPr>
          </a:lstStyle>
          <a:p>
            <a:r>
              <a:rPr lang="en-US"/>
              <a:t>Click icon to add picture</a:t>
            </a:r>
          </a:p>
        </p:txBody>
      </p:sp>
      <p:sp>
        <p:nvSpPr>
          <p:cNvPr id="4" name="ClipArt Placeholder 7"/>
          <p:cNvSpPr>
            <a:spLocks noGrp="1"/>
          </p:cNvSpPr>
          <p:nvPr>
            <p:ph type="clipArt" sz="quarter" idx="11"/>
          </p:nvPr>
        </p:nvSpPr>
        <p:spPr>
          <a:xfrm>
            <a:off x="7496162" y="6174633"/>
            <a:ext cx="1247016" cy="410400"/>
          </a:xfrm>
          <a:blipFill rotWithShape="1">
            <a:blip r:embed="rId2"/>
            <a:stretch>
              <a:fillRect/>
            </a:stretch>
          </a:blipFill>
        </p:spPr>
        <p:txBody>
          <a:bodyPr>
            <a:normAutofit/>
          </a:bodyPr>
          <a:lstStyle>
            <a:lvl1pPr marL="0" indent="0">
              <a:buNone/>
              <a:defRPr sz="100">
                <a:solidFill>
                  <a:srgbClr val="FFFFFF"/>
                </a:solidFill>
              </a:defRPr>
            </a:lvl1pPr>
          </a:lstStyle>
          <a:p>
            <a:r>
              <a:rPr lang="en-US"/>
              <a:t>Click icon to add online image</a:t>
            </a:r>
          </a:p>
        </p:txBody>
      </p:sp>
    </p:spTree>
    <p:extLst>
      <p:ext uri="{BB962C8B-B14F-4D97-AF65-F5344CB8AC3E}">
        <p14:creationId xmlns:p14="http://schemas.microsoft.com/office/powerpoint/2010/main" val="27757990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2000" y="799828"/>
            <a:ext cx="6480000" cy="4859523"/>
          </a:xfrm>
        </p:spPr>
        <p:txBody>
          <a:bodyPr anchor="ctr" anchorCtr="0"/>
          <a:lstStyle>
            <a:lvl1pPr marL="0" indent="0" algn="ctr">
              <a:spcBef>
                <a:spcPts val="1200"/>
              </a:spcBef>
              <a:buNone/>
              <a:defRPr sz="2800" b="1"/>
            </a:lvl1pPr>
            <a:lvl2pPr marL="0" indent="0" algn="ctr">
              <a:spcBef>
                <a:spcPts val="1200"/>
              </a:spcBef>
              <a:buNone/>
              <a:defRPr/>
            </a:lvl2pPr>
            <a:lvl3pPr marL="0" indent="0" algn="ctr">
              <a:spcBef>
                <a:spcPts val="1200"/>
              </a:spcBef>
              <a:buNone/>
              <a:defRPr/>
            </a:lvl3pPr>
            <a:lvl4pPr marL="0" indent="0" algn="ctr">
              <a:spcBef>
                <a:spcPts val="1200"/>
              </a:spcBef>
              <a:buNone/>
              <a:defRPr/>
            </a:lvl4pPr>
            <a:lvl5pPr marL="0" indent="0" algn="ctr">
              <a:spcBef>
                <a:spcPts val="1200"/>
              </a:spcBef>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Tree>
    <p:extLst>
      <p:ext uri="{BB962C8B-B14F-4D97-AF65-F5344CB8AC3E}">
        <p14:creationId xmlns:p14="http://schemas.microsoft.com/office/powerpoint/2010/main" val="98870804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0" presetClass="entr" presetSubtype="0" fill="hold" nodeType="after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ig text Colore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3094" y="791972"/>
            <a:ext cx="6480000" cy="4859523"/>
          </a:xfrm>
        </p:spPr>
        <p:txBody>
          <a:bodyPr anchor="ctr" anchorCtr="0"/>
          <a:lstStyle>
            <a:lvl1pPr marL="0" indent="0" algn="ctr">
              <a:spcBef>
                <a:spcPts val="1200"/>
              </a:spcBef>
              <a:buNone/>
              <a:defRPr sz="2800" b="1">
                <a:solidFill>
                  <a:schemeClr val="bg1"/>
                </a:solidFill>
              </a:defRPr>
            </a:lvl1pPr>
            <a:lvl2pPr marL="0" indent="0" algn="ctr">
              <a:spcBef>
                <a:spcPts val="1200"/>
              </a:spcBef>
              <a:buNone/>
              <a:defRPr>
                <a:solidFill>
                  <a:schemeClr val="bg1"/>
                </a:solidFill>
              </a:defRPr>
            </a:lvl2pPr>
            <a:lvl3pPr marL="0" indent="0" algn="ctr">
              <a:spcBef>
                <a:spcPts val="1200"/>
              </a:spcBef>
              <a:buNone/>
              <a:defRPr>
                <a:solidFill>
                  <a:schemeClr val="bg1"/>
                </a:solidFill>
              </a:defRPr>
            </a:lvl3pPr>
            <a:lvl4pPr marL="0" indent="0" algn="ctr">
              <a:spcBef>
                <a:spcPts val="1200"/>
              </a:spcBef>
              <a:buNone/>
              <a:defRPr>
                <a:solidFill>
                  <a:schemeClr val="bg1"/>
                </a:solidFill>
              </a:defRPr>
            </a:lvl4pPr>
            <a:lvl5pPr marL="0" indent="0" algn="ctr">
              <a:spcBef>
                <a:spcPts val="1200"/>
              </a:spcBef>
              <a:buNone/>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4" name="ClipArt Placeholder 7"/>
          <p:cNvSpPr>
            <a:spLocks noGrp="1"/>
          </p:cNvSpPr>
          <p:nvPr>
            <p:ph type="clipArt" sz="quarter" idx="11"/>
          </p:nvPr>
        </p:nvSpPr>
        <p:spPr>
          <a:xfrm>
            <a:off x="7496162" y="6174633"/>
            <a:ext cx="1247016" cy="410400"/>
          </a:xfrm>
          <a:blipFill rotWithShape="1">
            <a:blip r:embed="rId2"/>
            <a:stretch>
              <a:fillRect/>
            </a:stretch>
          </a:blipFill>
        </p:spPr>
        <p:txBody>
          <a:bodyPr>
            <a:normAutofit/>
          </a:bodyPr>
          <a:lstStyle>
            <a:lvl1pPr marL="0" indent="0">
              <a:buNone/>
              <a:defRPr sz="100">
                <a:solidFill>
                  <a:srgbClr val="FFFFFF"/>
                </a:solidFill>
              </a:defRPr>
            </a:lvl1pPr>
          </a:lstStyle>
          <a:p>
            <a:r>
              <a:rPr lang="en-US" noProof="0"/>
              <a:t>Click icon to add online image</a:t>
            </a:r>
            <a:endParaRPr lang="sv-SE" noProof="0"/>
          </a:p>
        </p:txBody>
      </p:sp>
    </p:spTree>
    <p:extLst>
      <p:ext uri="{BB962C8B-B14F-4D97-AF65-F5344CB8AC3E}">
        <p14:creationId xmlns:p14="http://schemas.microsoft.com/office/powerpoint/2010/main" val="193927986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0" presetClass="entr" presetSubtype="0" fill="hold" nodeType="after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extboxes">
    <p:bg>
      <p:bgPr>
        <a:solidFill>
          <a:schemeClr val="accent2"/>
        </a:solidFill>
        <a:effectLst/>
      </p:bgPr>
    </p:bg>
    <p:spTree>
      <p:nvGrpSpPr>
        <p:cNvPr id="1" name=""/>
        <p:cNvGrpSpPr/>
        <p:nvPr/>
      </p:nvGrpSpPr>
      <p:grpSpPr>
        <a:xfrm>
          <a:off x="0" y="0"/>
          <a:ext cx="0" cy="0"/>
          <a:chOff x="0" y="0"/>
          <a:chExt cx="0" cy="0"/>
        </a:xfrm>
      </p:grpSpPr>
      <p:sp>
        <p:nvSpPr>
          <p:cNvPr id="7" name="Content Placeholder 2"/>
          <p:cNvSpPr>
            <a:spLocks noGrp="1"/>
          </p:cNvSpPr>
          <p:nvPr>
            <p:ph idx="12" hasCustomPrompt="1"/>
          </p:nvPr>
        </p:nvSpPr>
        <p:spPr>
          <a:xfrm>
            <a:off x="3781936" y="2448075"/>
            <a:ext cx="1462642" cy="764191"/>
          </a:xfrm>
          <a:solidFill>
            <a:schemeClr val="accent3"/>
          </a:solidFill>
        </p:spPr>
        <p:txBody>
          <a:bodyPr wrap="square" lIns="216000" tIns="108000" rIns="216000" bIns="90000" anchor="ctr" anchorCtr="1">
            <a:spAutoFit/>
          </a:bodyPr>
          <a:lstStyle>
            <a:lvl1pPr marL="0" indent="0" algn="ctr">
              <a:lnSpc>
                <a:spcPct val="90000"/>
              </a:lnSpc>
              <a:spcBef>
                <a:spcPts val="1200"/>
              </a:spcBef>
              <a:buNone/>
              <a:defRPr sz="4000" b="1">
                <a:solidFill>
                  <a:schemeClr val="bg1"/>
                </a:solidFill>
              </a:defRPr>
            </a:lvl1pPr>
            <a:lvl2pPr marL="0" indent="0" algn="ctr">
              <a:spcBef>
                <a:spcPts val="1200"/>
              </a:spcBef>
              <a:buNone/>
              <a:defRPr>
                <a:solidFill>
                  <a:schemeClr val="bg1"/>
                </a:solidFill>
              </a:defRPr>
            </a:lvl2pPr>
            <a:lvl3pPr marL="0" indent="0" algn="ctr">
              <a:spcBef>
                <a:spcPts val="1200"/>
              </a:spcBef>
              <a:buNone/>
              <a:defRPr>
                <a:solidFill>
                  <a:schemeClr val="bg1"/>
                </a:solidFill>
              </a:defRPr>
            </a:lvl3pPr>
            <a:lvl4pPr marL="0" indent="0" algn="ctr">
              <a:spcBef>
                <a:spcPts val="1200"/>
              </a:spcBef>
              <a:buNone/>
              <a:defRPr>
                <a:solidFill>
                  <a:schemeClr val="bg1"/>
                </a:solidFill>
              </a:defRPr>
            </a:lvl4pPr>
            <a:lvl5pPr marL="0" indent="0" algn="ctr">
              <a:spcBef>
                <a:spcPts val="1200"/>
              </a:spcBef>
              <a:buNone/>
              <a:defRPr>
                <a:solidFill>
                  <a:schemeClr val="bg1"/>
                </a:solidFill>
              </a:defRPr>
            </a:lvl5pPr>
          </a:lstStyle>
          <a:p>
            <a:pPr lvl="0"/>
            <a:r>
              <a:rPr lang="sv-SE" noProof="0"/>
              <a:t>XXX</a:t>
            </a:r>
          </a:p>
        </p:txBody>
      </p:sp>
      <p:sp>
        <p:nvSpPr>
          <p:cNvPr id="9" name="Content Placeholder 2"/>
          <p:cNvSpPr>
            <a:spLocks noGrp="1"/>
          </p:cNvSpPr>
          <p:nvPr>
            <p:ph idx="13" hasCustomPrompt="1"/>
          </p:nvPr>
        </p:nvSpPr>
        <p:spPr>
          <a:xfrm>
            <a:off x="3928468" y="3140117"/>
            <a:ext cx="1462642" cy="764191"/>
          </a:xfrm>
          <a:solidFill>
            <a:schemeClr val="accent3"/>
          </a:solidFill>
        </p:spPr>
        <p:txBody>
          <a:bodyPr wrap="square" lIns="216000" tIns="108000" rIns="216000" bIns="90000" anchor="ctr" anchorCtr="1">
            <a:spAutoFit/>
          </a:bodyPr>
          <a:lstStyle>
            <a:lvl1pPr marL="0" indent="0" algn="ctr">
              <a:lnSpc>
                <a:spcPct val="90000"/>
              </a:lnSpc>
              <a:spcBef>
                <a:spcPts val="1200"/>
              </a:spcBef>
              <a:buNone/>
              <a:defRPr sz="4000" b="1">
                <a:solidFill>
                  <a:schemeClr val="bg1"/>
                </a:solidFill>
              </a:defRPr>
            </a:lvl1pPr>
            <a:lvl2pPr marL="0" indent="0" algn="ctr">
              <a:spcBef>
                <a:spcPts val="1200"/>
              </a:spcBef>
              <a:buNone/>
              <a:defRPr>
                <a:solidFill>
                  <a:schemeClr val="bg1"/>
                </a:solidFill>
              </a:defRPr>
            </a:lvl2pPr>
            <a:lvl3pPr marL="0" indent="0" algn="ctr">
              <a:spcBef>
                <a:spcPts val="1200"/>
              </a:spcBef>
              <a:buNone/>
              <a:defRPr>
                <a:solidFill>
                  <a:schemeClr val="bg1"/>
                </a:solidFill>
              </a:defRPr>
            </a:lvl3pPr>
            <a:lvl4pPr marL="0" indent="0" algn="ctr">
              <a:spcBef>
                <a:spcPts val="1200"/>
              </a:spcBef>
              <a:buNone/>
              <a:defRPr>
                <a:solidFill>
                  <a:schemeClr val="bg1"/>
                </a:solidFill>
              </a:defRPr>
            </a:lvl4pPr>
            <a:lvl5pPr marL="0" indent="0" algn="ctr">
              <a:spcBef>
                <a:spcPts val="1200"/>
              </a:spcBef>
              <a:buNone/>
              <a:defRPr>
                <a:solidFill>
                  <a:schemeClr val="bg1"/>
                </a:solidFill>
              </a:defRPr>
            </a:lvl5pPr>
          </a:lstStyle>
          <a:p>
            <a:pPr lvl="0"/>
            <a:r>
              <a:rPr lang="sv-SE" noProof="0"/>
              <a:t>XXX</a:t>
            </a:r>
          </a:p>
        </p:txBody>
      </p:sp>
      <p:sp>
        <p:nvSpPr>
          <p:cNvPr id="6" name="ClipArt Placeholder 7"/>
          <p:cNvSpPr>
            <a:spLocks noGrp="1"/>
          </p:cNvSpPr>
          <p:nvPr>
            <p:ph type="clipArt" sz="quarter" idx="11"/>
          </p:nvPr>
        </p:nvSpPr>
        <p:spPr>
          <a:xfrm>
            <a:off x="7496162" y="6174633"/>
            <a:ext cx="1247016" cy="410400"/>
          </a:xfrm>
          <a:blipFill rotWithShape="1">
            <a:blip r:embed="rId2"/>
            <a:stretch>
              <a:fillRect/>
            </a:stretch>
          </a:blipFill>
        </p:spPr>
        <p:txBody>
          <a:bodyPr>
            <a:normAutofit/>
          </a:bodyPr>
          <a:lstStyle>
            <a:lvl1pPr marL="0" indent="0">
              <a:buNone/>
              <a:defRPr sz="100">
                <a:solidFill>
                  <a:srgbClr val="FFFFFF"/>
                </a:solidFill>
              </a:defRPr>
            </a:lvl1pPr>
          </a:lstStyle>
          <a:p>
            <a:r>
              <a:rPr lang="en-US" noProof="0"/>
              <a:t>Click icon to add online image</a:t>
            </a:r>
            <a:endParaRPr lang="sv-SE" noProof="0"/>
          </a:p>
        </p:txBody>
      </p:sp>
    </p:spTree>
    <p:extLst>
      <p:ext uri="{BB962C8B-B14F-4D97-AF65-F5344CB8AC3E}">
        <p14:creationId xmlns:p14="http://schemas.microsoft.com/office/powerpoint/2010/main" val="15269195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tmplLst>
          <p:tmpl>
            <p:tnLst>
              <p:par>
                <p:cTn presetID="10" presetClass="entr" presetSubtype="0" fill="hold" nodeType="afterEffect">
                  <p:stCondLst>
                    <p:cond delay="5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animBg="1">
        <p:tmplLst>
          <p:tmpl>
            <p:tnLst>
              <p:par>
                <p:cTn presetID="10" presetClass="entr" presetSubtype="0" fill="hold" nodeType="afterEffect">
                  <p:stCondLst>
                    <p:cond delay="5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image left">
    <p:spTree>
      <p:nvGrpSpPr>
        <p:cNvPr id="1" name=""/>
        <p:cNvGrpSpPr/>
        <p:nvPr/>
      </p:nvGrpSpPr>
      <p:grpSpPr>
        <a:xfrm>
          <a:off x="0" y="0"/>
          <a:ext cx="0" cy="0"/>
          <a:chOff x="0" y="0"/>
          <a:chExt cx="0" cy="0"/>
        </a:xfrm>
      </p:grpSpPr>
      <p:sp>
        <p:nvSpPr>
          <p:cNvPr id="2" name="Title 1"/>
          <p:cNvSpPr>
            <a:spLocks noGrp="1"/>
          </p:cNvSpPr>
          <p:nvPr>
            <p:ph type="title"/>
          </p:nvPr>
        </p:nvSpPr>
        <p:spPr>
          <a:xfrm>
            <a:off x="5922939" y="5"/>
            <a:ext cx="2627485" cy="1942825"/>
          </a:xfrm>
        </p:spPr>
        <p:txBody>
          <a:bodyPr anchor="b" anchorCtr="0"/>
          <a:lstStyle>
            <a:lvl1pPr>
              <a:defRPr sz="1500"/>
            </a:lvl1pPr>
          </a:lstStyle>
          <a:p>
            <a:r>
              <a:rPr lang="sv-SE" noProof="0"/>
              <a:t>Klicka här för att ändra format</a:t>
            </a:r>
          </a:p>
        </p:txBody>
      </p:sp>
      <p:sp>
        <p:nvSpPr>
          <p:cNvPr id="3" name="Content Placeholder 2"/>
          <p:cNvSpPr>
            <a:spLocks noGrp="1"/>
          </p:cNvSpPr>
          <p:nvPr>
            <p:ph idx="1"/>
          </p:nvPr>
        </p:nvSpPr>
        <p:spPr>
          <a:xfrm>
            <a:off x="5922939" y="2252157"/>
            <a:ext cx="2627485" cy="3840000"/>
          </a:xfrm>
        </p:spPr>
        <p:txBody>
          <a:bodyPr>
            <a:normAutofit/>
          </a:bodyPr>
          <a:lstStyle>
            <a:lvl1pPr>
              <a:defRPr sz="825"/>
            </a:lvl1pPr>
            <a:lvl2pPr>
              <a:defRPr sz="788"/>
            </a:lvl2pPr>
            <a:lvl3pPr>
              <a:defRPr sz="750"/>
            </a:lvl3pPr>
            <a:lvl4pPr>
              <a:defRPr sz="675"/>
            </a:lvl4pPr>
            <a:lvl5pPr>
              <a:defRPr sz="675"/>
            </a:lvl5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5" name="Picture Placeholder 4"/>
          <p:cNvSpPr>
            <a:spLocks noGrp="1"/>
          </p:cNvSpPr>
          <p:nvPr>
            <p:ph type="pic" sz="quarter" idx="10"/>
          </p:nvPr>
        </p:nvSpPr>
        <p:spPr>
          <a:xfrm>
            <a:off x="5" y="0"/>
            <a:ext cx="5259387" cy="6858000"/>
          </a:xfrm>
        </p:spPr>
        <p:txBody>
          <a:bodyPr anchor="ctr" anchorCtr="0"/>
          <a:lstStyle>
            <a:lvl1pPr marL="0" indent="0" algn="ctr">
              <a:buNone/>
              <a:defRPr/>
            </a:lvl1pPr>
          </a:lstStyle>
          <a:p>
            <a:r>
              <a:rPr lang="sv-SE" noProof="0"/>
              <a:t>Klicka på ikonen för att lägga till en bild</a:t>
            </a:r>
          </a:p>
        </p:txBody>
      </p:sp>
    </p:spTree>
    <p:extLst>
      <p:ext uri="{BB962C8B-B14F-4D97-AF65-F5344CB8AC3E}">
        <p14:creationId xmlns:p14="http://schemas.microsoft.com/office/powerpoint/2010/main" val="284392570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ig text w/ covering image">
    <p:bg>
      <p:bgPr>
        <a:solidFill>
          <a:schemeClr val="bg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6858000"/>
          </a:xfrm>
        </p:spPr>
        <p:txBody>
          <a:bodyPr anchor="ctr" anchorCtr="0"/>
          <a:lstStyle>
            <a:lvl1pPr marL="0" indent="0" algn="ctr">
              <a:buNone/>
              <a:defRPr/>
            </a:lvl1pPr>
          </a:lstStyle>
          <a:p>
            <a:r>
              <a:rPr lang="en-US" noProof="0"/>
              <a:t>Click icon to add picture</a:t>
            </a:r>
            <a:endParaRPr lang="sv-SE" noProof="0"/>
          </a:p>
        </p:txBody>
      </p:sp>
      <p:sp>
        <p:nvSpPr>
          <p:cNvPr id="3" name="Content Placeholder 2"/>
          <p:cNvSpPr>
            <a:spLocks noGrp="1"/>
          </p:cNvSpPr>
          <p:nvPr>
            <p:ph idx="1"/>
          </p:nvPr>
        </p:nvSpPr>
        <p:spPr>
          <a:xfrm>
            <a:off x="1383094" y="791972"/>
            <a:ext cx="6480000" cy="4859523"/>
          </a:xfrm>
        </p:spPr>
        <p:txBody>
          <a:bodyPr anchor="ctr" anchorCtr="0"/>
          <a:lstStyle>
            <a:lvl1pPr marL="0" indent="0" algn="ctr">
              <a:spcBef>
                <a:spcPts val="1200"/>
              </a:spcBef>
              <a:buNone/>
              <a:defRPr sz="2800" b="1">
                <a:solidFill>
                  <a:schemeClr val="bg1"/>
                </a:solidFill>
              </a:defRPr>
            </a:lvl1pPr>
            <a:lvl2pPr marL="0" indent="0" algn="ctr">
              <a:spcBef>
                <a:spcPts val="1200"/>
              </a:spcBef>
              <a:buNone/>
              <a:defRPr>
                <a:solidFill>
                  <a:schemeClr val="bg1"/>
                </a:solidFill>
              </a:defRPr>
            </a:lvl2pPr>
            <a:lvl3pPr marL="0" indent="0" algn="ctr">
              <a:spcBef>
                <a:spcPts val="1200"/>
              </a:spcBef>
              <a:buNone/>
              <a:defRPr>
                <a:solidFill>
                  <a:schemeClr val="bg1"/>
                </a:solidFill>
              </a:defRPr>
            </a:lvl3pPr>
            <a:lvl4pPr marL="0" indent="0" algn="ctr">
              <a:spcBef>
                <a:spcPts val="1200"/>
              </a:spcBef>
              <a:buNone/>
              <a:defRPr>
                <a:solidFill>
                  <a:schemeClr val="bg1"/>
                </a:solidFill>
              </a:defRPr>
            </a:lvl4pPr>
            <a:lvl5pPr marL="0" indent="0" algn="ctr">
              <a:spcBef>
                <a:spcPts val="1200"/>
              </a:spcBef>
              <a:buNone/>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7" name="ClipArt Placeholder 7"/>
          <p:cNvSpPr>
            <a:spLocks noGrp="1"/>
          </p:cNvSpPr>
          <p:nvPr>
            <p:ph type="clipArt" sz="quarter" idx="11"/>
          </p:nvPr>
        </p:nvSpPr>
        <p:spPr>
          <a:xfrm>
            <a:off x="7496162" y="6174633"/>
            <a:ext cx="1247016" cy="410400"/>
          </a:xfrm>
          <a:blipFill rotWithShape="1">
            <a:blip r:embed="rId2"/>
            <a:stretch>
              <a:fillRect/>
            </a:stretch>
          </a:blipFill>
        </p:spPr>
        <p:txBody>
          <a:bodyPr>
            <a:normAutofit/>
          </a:bodyPr>
          <a:lstStyle>
            <a:lvl1pPr marL="0" indent="0">
              <a:buNone/>
              <a:defRPr sz="100">
                <a:solidFill>
                  <a:srgbClr val="FFFFFF"/>
                </a:solidFill>
              </a:defRPr>
            </a:lvl1pPr>
          </a:lstStyle>
          <a:p>
            <a:r>
              <a:rPr lang="en-US" noProof="0"/>
              <a:t>Click icon to add online image</a:t>
            </a:r>
            <a:endParaRPr lang="sv-SE" noProof="0"/>
          </a:p>
        </p:txBody>
      </p:sp>
    </p:spTree>
    <p:extLst>
      <p:ext uri="{BB962C8B-B14F-4D97-AF65-F5344CB8AC3E}">
        <p14:creationId xmlns:p14="http://schemas.microsoft.com/office/powerpoint/2010/main" val="316853135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0" presetClass="entr" presetSubtype="0" fill="hold" nodeType="after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99825"/>
            <a:ext cx="8229600" cy="1143000"/>
          </a:xfrm>
        </p:spPr>
        <p:txBody>
          <a:bodyPr/>
          <a:lstStyle/>
          <a:p>
            <a:r>
              <a:rPr lang="en-US" noProof="0"/>
              <a:t>Click to edit Master title style</a:t>
            </a:r>
            <a:endParaRPr lang="sv-SE" noProof="0"/>
          </a:p>
        </p:txBody>
      </p:sp>
      <p:sp>
        <p:nvSpPr>
          <p:cNvPr id="3" name="Content Placeholder 2"/>
          <p:cNvSpPr>
            <a:spLocks noGrp="1"/>
          </p:cNvSpPr>
          <p:nvPr>
            <p:ph sz="half" idx="1"/>
          </p:nvPr>
        </p:nvSpPr>
        <p:spPr>
          <a:xfrm>
            <a:off x="457200" y="2208964"/>
            <a:ext cx="4038600" cy="3917201"/>
          </a:xfrm>
        </p:spPr>
        <p:txBody>
          <a:bodyPr>
            <a:normAutofit/>
          </a:bodyPr>
          <a:lstStyle>
            <a:lvl1pPr>
              <a:defRPr sz="1400"/>
            </a:lvl1pPr>
            <a:lvl2pPr>
              <a:defRPr sz="1200"/>
            </a:lvl2pPr>
            <a:lvl3pPr>
              <a:defRPr sz="1100"/>
            </a:lvl3pPr>
            <a:lvl4pPr>
              <a:defRPr sz="1050"/>
            </a:lvl4pPr>
            <a:lvl5pPr>
              <a:defRPr sz="105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4" name="Content Placeholder 3"/>
          <p:cNvSpPr>
            <a:spLocks noGrp="1"/>
          </p:cNvSpPr>
          <p:nvPr>
            <p:ph sz="half" idx="2"/>
          </p:nvPr>
        </p:nvSpPr>
        <p:spPr>
          <a:xfrm>
            <a:off x="4648200" y="2208964"/>
            <a:ext cx="4038600" cy="3917201"/>
          </a:xfrm>
        </p:spPr>
        <p:txBody>
          <a:bodyPr>
            <a:normAutofit/>
          </a:bodyPr>
          <a:lstStyle>
            <a:lvl1pPr>
              <a:defRPr sz="1400"/>
            </a:lvl1pPr>
            <a:lvl2pPr>
              <a:defRPr sz="1200"/>
            </a:lvl2pPr>
            <a:lvl3pPr>
              <a:defRPr sz="1100"/>
            </a:lvl3pPr>
            <a:lvl4pPr>
              <a:defRPr sz="1050"/>
            </a:lvl4pPr>
            <a:lvl5pPr>
              <a:defRPr sz="105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Tree>
    <p:extLst>
      <p:ext uri="{BB962C8B-B14F-4D97-AF65-F5344CB8AC3E}">
        <p14:creationId xmlns:p14="http://schemas.microsoft.com/office/powerpoint/2010/main" val="6422389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9825"/>
            <a:ext cx="8229600" cy="1143000"/>
          </a:xfrm>
        </p:spPr>
        <p:txBody>
          <a:bodyPr/>
          <a:lstStyle>
            <a:lvl1pPr>
              <a:defRPr/>
            </a:lvl1pPr>
          </a:lstStyle>
          <a:p>
            <a:r>
              <a:rPr lang="en-US" noProof="0"/>
              <a:t>Click to edit Master title style</a:t>
            </a:r>
            <a:endParaRPr lang="sv-SE" noProof="0"/>
          </a:p>
        </p:txBody>
      </p:sp>
      <p:sp>
        <p:nvSpPr>
          <p:cNvPr id="3" name="Text Placeholder 2"/>
          <p:cNvSpPr>
            <a:spLocks noGrp="1"/>
          </p:cNvSpPr>
          <p:nvPr>
            <p:ph type="body" idx="1"/>
          </p:nvPr>
        </p:nvSpPr>
        <p:spPr>
          <a:xfrm>
            <a:off x="457200" y="2162797"/>
            <a:ext cx="4040188" cy="639763"/>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457200" y="2802561"/>
            <a:ext cx="4040188" cy="3323603"/>
          </a:xfrm>
        </p:spPr>
        <p:txBody>
          <a:bodyPr>
            <a:normAutofit/>
          </a:bodyPr>
          <a:lstStyle>
            <a:lvl1pPr>
              <a:defRPr sz="1200"/>
            </a:lvl1pPr>
            <a:lvl2pPr>
              <a:defRPr sz="1100"/>
            </a:lvl2pPr>
            <a:lvl3pPr>
              <a:defRPr sz="1050"/>
            </a:lvl3pPr>
            <a:lvl4pPr>
              <a:defRPr sz="1000"/>
            </a:lvl4pPr>
            <a:lvl5pPr>
              <a:defRPr sz="10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5" name="Text Placeholder 4"/>
          <p:cNvSpPr>
            <a:spLocks noGrp="1"/>
          </p:cNvSpPr>
          <p:nvPr>
            <p:ph type="body" sz="quarter" idx="3"/>
          </p:nvPr>
        </p:nvSpPr>
        <p:spPr>
          <a:xfrm>
            <a:off x="4645029" y="2162797"/>
            <a:ext cx="4041775" cy="639763"/>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4645029" y="2802561"/>
            <a:ext cx="4041775" cy="3323603"/>
          </a:xfrm>
        </p:spPr>
        <p:txBody>
          <a:bodyPr>
            <a:normAutofit/>
          </a:bodyPr>
          <a:lstStyle>
            <a:lvl1pPr>
              <a:defRPr sz="1200"/>
            </a:lvl1pPr>
            <a:lvl2pPr>
              <a:defRPr sz="1100"/>
            </a:lvl2pPr>
            <a:lvl3pPr>
              <a:defRPr sz="1050"/>
            </a:lvl3pPr>
            <a:lvl4pPr>
              <a:defRPr sz="1000"/>
            </a:lvl4pPr>
            <a:lvl5pPr>
              <a:defRPr sz="10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Tree>
    <p:extLst>
      <p:ext uri="{BB962C8B-B14F-4D97-AF65-F5344CB8AC3E}">
        <p14:creationId xmlns:p14="http://schemas.microsoft.com/office/powerpoint/2010/main" val="177588281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5520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69091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MAU Logo">
    <p:bg>
      <p:bgPr>
        <a:solidFill>
          <a:schemeClr val="accent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525840" y="2005384"/>
            <a:ext cx="2092325" cy="2462400"/>
          </a:xfrm>
          <a:blipFill rotWithShape="1">
            <a:blip r:embed="rId2"/>
            <a:stretch>
              <a:fillRect/>
            </a:stretch>
          </a:blipFill>
        </p:spPr>
        <p:txBody>
          <a:bodyPr>
            <a:normAutofit/>
          </a:bodyPr>
          <a:lstStyle>
            <a:lvl1pPr marL="0" indent="0" algn="ctr">
              <a:buNone/>
              <a:defRPr sz="100">
                <a:solidFill>
                  <a:schemeClr val="bg1"/>
                </a:solidFill>
              </a:defRPr>
            </a:lvl1pPr>
          </a:lstStyle>
          <a:p>
            <a:r>
              <a:rPr lang="en-US"/>
              <a:t>Click icon to add picture</a:t>
            </a:r>
          </a:p>
        </p:txBody>
      </p:sp>
    </p:spTree>
    <p:extLst>
      <p:ext uri="{BB962C8B-B14F-4D97-AF65-F5344CB8AC3E}">
        <p14:creationId xmlns:p14="http://schemas.microsoft.com/office/powerpoint/2010/main" val="368893042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noProof="0"/>
              <a:t>Click to edit Master title style</a:t>
            </a:r>
            <a:endParaRPr lang="sv-SE" noProof="0"/>
          </a:p>
        </p:txBody>
      </p:sp>
      <p:sp>
        <p:nvSpPr>
          <p:cNvPr id="3" name="Content Placeholder 2"/>
          <p:cNvSpPr>
            <a:spLocks noGrp="1"/>
          </p:cNvSpPr>
          <p:nvPr>
            <p:ph idx="1"/>
          </p:nvPr>
        </p:nvSpPr>
        <p:spPr>
          <a:xfrm>
            <a:off x="3575050" y="273053"/>
            <a:ext cx="5111750" cy="5853113"/>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283710053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1122363"/>
            <a:ext cx="6858000" cy="2387600"/>
          </a:xfrm>
        </p:spPr>
        <p:txBody>
          <a:bodyPr anchor="b"/>
          <a:lstStyle>
            <a:lvl1pPr algn="ctr">
              <a:defRPr sz="4500"/>
            </a:lvl1pPr>
          </a:lstStyle>
          <a:p>
            <a:r>
              <a:rPr lang="sv-SE"/>
              <a:t>Klicka här för att ändra format</a:t>
            </a:r>
          </a:p>
        </p:txBody>
      </p:sp>
      <p:sp>
        <p:nvSpPr>
          <p:cNvPr id="3" name="Underrubri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05A9EC37-F1FE-4F35-8E5F-C06F18CB91C1}" type="datetimeFigureOut">
              <a:rPr lang="sv-SE" smtClean="0"/>
              <a:t>2021-03-17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126E3CD-D72E-4786-AA0C-0C16493D1868}" type="slidenum">
              <a:rPr lang="sv-SE" smtClean="0"/>
              <a:t>‹#›</a:t>
            </a:fld>
            <a:endParaRPr lang="sv-SE"/>
          </a:p>
        </p:txBody>
      </p:sp>
    </p:spTree>
    <p:extLst>
      <p:ext uri="{BB962C8B-B14F-4D97-AF65-F5344CB8AC3E}">
        <p14:creationId xmlns:p14="http://schemas.microsoft.com/office/powerpoint/2010/main" val="23915985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05A9EC37-F1FE-4F35-8E5F-C06F18CB91C1}" type="datetimeFigureOut">
              <a:rPr lang="sv-SE" smtClean="0"/>
              <a:t>2021-03-17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126E3CD-D72E-4786-AA0C-0C16493D1868}" type="slidenum">
              <a:rPr lang="sv-SE" smtClean="0"/>
              <a:t>‹#›</a:t>
            </a:fld>
            <a:endParaRPr lang="sv-SE"/>
          </a:p>
        </p:txBody>
      </p:sp>
    </p:spTree>
    <p:extLst>
      <p:ext uri="{BB962C8B-B14F-4D97-AF65-F5344CB8AC3E}">
        <p14:creationId xmlns:p14="http://schemas.microsoft.com/office/powerpoint/2010/main" val="20973370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9"/>
            <a:ext cx="7886700" cy="2852737"/>
          </a:xfrm>
        </p:spPr>
        <p:txBody>
          <a:bodyPr anchor="b"/>
          <a:lstStyle>
            <a:lvl1pPr>
              <a:defRPr sz="4500"/>
            </a:lvl1pPr>
          </a:lstStyle>
          <a:p>
            <a:r>
              <a:rPr lang="sv-SE"/>
              <a:t>Klicka här för att ändra format</a:t>
            </a:r>
          </a:p>
        </p:txBody>
      </p:sp>
      <p:sp>
        <p:nvSpPr>
          <p:cNvPr id="3" name="Platshållare för tex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05A9EC37-F1FE-4F35-8E5F-C06F18CB91C1}" type="datetimeFigureOut">
              <a:rPr lang="sv-SE" smtClean="0"/>
              <a:t>2021-03-17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126E3CD-D72E-4786-AA0C-0C16493D1868}" type="slidenum">
              <a:rPr lang="sv-SE" smtClean="0"/>
              <a:t>‹#›</a:t>
            </a:fld>
            <a:endParaRPr lang="sv-SE"/>
          </a:p>
        </p:txBody>
      </p:sp>
    </p:spTree>
    <p:extLst>
      <p:ext uri="{BB962C8B-B14F-4D97-AF65-F5344CB8AC3E}">
        <p14:creationId xmlns:p14="http://schemas.microsoft.com/office/powerpoint/2010/main" val="2325731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ing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6858000"/>
          </a:xfrm>
        </p:spPr>
        <p:txBody>
          <a:bodyPr anchor="ctr" anchorCtr="0"/>
          <a:lstStyle>
            <a:lvl1pPr marL="0" indent="0" algn="ctr">
              <a:buNone/>
              <a:defRPr/>
            </a:lvl1pPr>
          </a:lstStyle>
          <a:p>
            <a:r>
              <a:rPr lang="sv-SE"/>
              <a:t>Klicka på ikonen för att lägga till en bild</a:t>
            </a:r>
            <a:endParaRPr lang="en-US"/>
          </a:p>
        </p:txBody>
      </p:sp>
      <p:sp>
        <p:nvSpPr>
          <p:cNvPr id="4" name="ClipArt Placeholder 7"/>
          <p:cNvSpPr>
            <a:spLocks noGrp="1"/>
          </p:cNvSpPr>
          <p:nvPr>
            <p:ph type="clipArt" sz="quarter" idx="11"/>
          </p:nvPr>
        </p:nvSpPr>
        <p:spPr>
          <a:xfrm>
            <a:off x="7496162" y="6174633"/>
            <a:ext cx="1247016" cy="410400"/>
          </a:xfrm>
          <a:blipFill rotWithShape="1">
            <a:blip r:embed="rId2"/>
            <a:stretch>
              <a:fillRect/>
            </a:stretch>
          </a:blipFill>
        </p:spPr>
        <p:txBody>
          <a:bodyPr>
            <a:normAutofit/>
          </a:bodyPr>
          <a:lstStyle>
            <a:lvl1pPr marL="0" indent="0">
              <a:buNone/>
              <a:defRPr sz="100">
                <a:solidFill>
                  <a:srgbClr val="FFFFFF"/>
                </a:solidFill>
              </a:defRPr>
            </a:lvl1pPr>
          </a:lstStyle>
          <a:p>
            <a:r>
              <a:rPr lang="sv-SE"/>
              <a:t>Klicka på ikonen för att lägga till onlinebild</a:t>
            </a:r>
            <a:endParaRPr lang="en-US"/>
          </a:p>
        </p:txBody>
      </p:sp>
    </p:spTree>
    <p:extLst>
      <p:ext uri="{BB962C8B-B14F-4D97-AF65-F5344CB8AC3E}">
        <p14:creationId xmlns:p14="http://schemas.microsoft.com/office/powerpoint/2010/main" val="6294737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28650" y="1825625"/>
            <a:ext cx="38862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29150" y="1825625"/>
            <a:ext cx="38862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05A9EC37-F1FE-4F35-8E5F-C06F18CB91C1}" type="datetimeFigureOut">
              <a:rPr lang="sv-SE" smtClean="0"/>
              <a:t>2021-03-17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126E3CD-D72E-4786-AA0C-0C16493D1868}" type="slidenum">
              <a:rPr lang="sv-SE" smtClean="0"/>
              <a:t>‹#›</a:t>
            </a:fld>
            <a:endParaRPr lang="sv-SE"/>
          </a:p>
        </p:txBody>
      </p:sp>
    </p:spTree>
    <p:extLst>
      <p:ext uri="{BB962C8B-B14F-4D97-AF65-F5344CB8AC3E}">
        <p14:creationId xmlns:p14="http://schemas.microsoft.com/office/powerpoint/2010/main" val="24805909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29841" y="365126"/>
            <a:ext cx="7886700" cy="1325563"/>
          </a:xfrm>
        </p:spPr>
        <p:txBody>
          <a:bodyPr/>
          <a:lstStyle/>
          <a:p>
            <a:r>
              <a:rPr lang="sv-SE"/>
              <a:t>Klicka här för att ändra format</a:t>
            </a:r>
          </a:p>
        </p:txBody>
      </p:sp>
      <p:sp>
        <p:nvSpPr>
          <p:cNvPr id="3" name="Platshållare för tex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Redigera format för bakgrundstext</a:t>
            </a:r>
          </a:p>
        </p:txBody>
      </p:sp>
      <p:sp>
        <p:nvSpPr>
          <p:cNvPr id="4" name="Platshållare för innehåll 3"/>
          <p:cNvSpPr>
            <a:spLocks noGrp="1"/>
          </p:cNvSpPr>
          <p:nvPr>
            <p:ph sz="half" idx="2"/>
          </p:nvPr>
        </p:nvSpPr>
        <p:spPr>
          <a:xfrm>
            <a:off x="629842" y="2505075"/>
            <a:ext cx="3868340"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Redigera format för bakgrundstext</a:t>
            </a:r>
          </a:p>
        </p:txBody>
      </p:sp>
      <p:sp>
        <p:nvSpPr>
          <p:cNvPr id="6" name="Platshållare för innehåll 5"/>
          <p:cNvSpPr>
            <a:spLocks noGrp="1"/>
          </p:cNvSpPr>
          <p:nvPr>
            <p:ph sz="quarter" idx="4"/>
          </p:nvPr>
        </p:nvSpPr>
        <p:spPr>
          <a:xfrm>
            <a:off x="4629150" y="2505075"/>
            <a:ext cx="3887391"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05A9EC37-F1FE-4F35-8E5F-C06F18CB91C1}" type="datetimeFigureOut">
              <a:rPr lang="sv-SE" smtClean="0"/>
              <a:t>2021-03-17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126E3CD-D72E-4786-AA0C-0C16493D1868}" type="slidenum">
              <a:rPr lang="sv-SE" smtClean="0"/>
              <a:t>‹#›</a:t>
            </a:fld>
            <a:endParaRPr lang="sv-SE"/>
          </a:p>
        </p:txBody>
      </p:sp>
    </p:spTree>
    <p:extLst>
      <p:ext uri="{BB962C8B-B14F-4D97-AF65-F5344CB8AC3E}">
        <p14:creationId xmlns:p14="http://schemas.microsoft.com/office/powerpoint/2010/main" val="27483895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05A9EC37-F1FE-4F35-8E5F-C06F18CB91C1}" type="datetimeFigureOut">
              <a:rPr lang="sv-SE" smtClean="0"/>
              <a:t>2021-03-17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126E3CD-D72E-4786-AA0C-0C16493D1868}" type="slidenum">
              <a:rPr lang="sv-SE" smtClean="0"/>
              <a:t>‹#›</a:t>
            </a:fld>
            <a:endParaRPr lang="sv-SE"/>
          </a:p>
        </p:txBody>
      </p:sp>
    </p:spTree>
    <p:extLst>
      <p:ext uri="{BB962C8B-B14F-4D97-AF65-F5344CB8AC3E}">
        <p14:creationId xmlns:p14="http://schemas.microsoft.com/office/powerpoint/2010/main" val="14561909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5A9EC37-F1FE-4F35-8E5F-C06F18CB91C1}" type="datetimeFigureOut">
              <a:rPr lang="sv-SE" smtClean="0"/>
              <a:t>2021-03-17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126E3CD-D72E-4786-AA0C-0C16493D1868}" type="slidenum">
              <a:rPr lang="sv-SE" smtClean="0"/>
              <a:t>‹#›</a:t>
            </a:fld>
            <a:endParaRPr lang="sv-SE"/>
          </a:p>
        </p:txBody>
      </p:sp>
    </p:spTree>
    <p:extLst>
      <p:ext uri="{BB962C8B-B14F-4D97-AF65-F5344CB8AC3E}">
        <p14:creationId xmlns:p14="http://schemas.microsoft.com/office/powerpoint/2010/main" val="21965886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p:spPr>
        <p:txBody>
          <a:bodyPr anchor="b"/>
          <a:lstStyle>
            <a:lvl1pPr>
              <a:defRPr sz="2400"/>
            </a:lvl1pPr>
          </a:lstStyle>
          <a:p>
            <a:r>
              <a:rPr lang="sv-SE"/>
              <a:t>Klicka här för att ändra format</a:t>
            </a:r>
          </a:p>
        </p:txBody>
      </p:sp>
      <p:sp>
        <p:nvSpPr>
          <p:cNvPr id="3" name="Platshållare för innehåll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05A9EC37-F1FE-4F35-8E5F-C06F18CB91C1}" type="datetimeFigureOut">
              <a:rPr lang="sv-SE" smtClean="0"/>
              <a:t>2021-03-17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126E3CD-D72E-4786-AA0C-0C16493D1868}" type="slidenum">
              <a:rPr lang="sv-SE" smtClean="0"/>
              <a:t>‹#›</a:t>
            </a:fld>
            <a:endParaRPr lang="sv-SE"/>
          </a:p>
        </p:txBody>
      </p:sp>
    </p:spTree>
    <p:extLst>
      <p:ext uri="{BB962C8B-B14F-4D97-AF65-F5344CB8AC3E}">
        <p14:creationId xmlns:p14="http://schemas.microsoft.com/office/powerpoint/2010/main" val="39759173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p:spPr>
        <p:txBody>
          <a:bodyPr anchor="b"/>
          <a:lstStyle>
            <a:lvl1pPr>
              <a:defRPr sz="2400"/>
            </a:lvl1pPr>
          </a:lstStyle>
          <a:p>
            <a:r>
              <a:rPr lang="sv-SE"/>
              <a:t>Klicka här för att ändra format</a:t>
            </a:r>
          </a:p>
        </p:txBody>
      </p:sp>
      <p:sp>
        <p:nvSpPr>
          <p:cNvPr id="3" name="Platshållare för bild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4" name="Platshållare för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05A9EC37-F1FE-4F35-8E5F-C06F18CB91C1}" type="datetimeFigureOut">
              <a:rPr lang="sv-SE" smtClean="0"/>
              <a:t>2021-03-17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126E3CD-D72E-4786-AA0C-0C16493D1868}" type="slidenum">
              <a:rPr lang="sv-SE" smtClean="0"/>
              <a:t>‹#›</a:t>
            </a:fld>
            <a:endParaRPr lang="sv-SE"/>
          </a:p>
        </p:txBody>
      </p:sp>
    </p:spTree>
    <p:extLst>
      <p:ext uri="{BB962C8B-B14F-4D97-AF65-F5344CB8AC3E}">
        <p14:creationId xmlns:p14="http://schemas.microsoft.com/office/powerpoint/2010/main" val="32110542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05A9EC37-F1FE-4F35-8E5F-C06F18CB91C1}" type="datetimeFigureOut">
              <a:rPr lang="sv-SE" smtClean="0"/>
              <a:t>2021-03-17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126E3CD-D72E-4786-AA0C-0C16493D1868}" type="slidenum">
              <a:rPr lang="sv-SE" smtClean="0"/>
              <a:t>‹#›</a:t>
            </a:fld>
            <a:endParaRPr lang="sv-SE"/>
          </a:p>
        </p:txBody>
      </p:sp>
    </p:spTree>
    <p:extLst>
      <p:ext uri="{BB962C8B-B14F-4D97-AF65-F5344CB8AC3E}">
        <p14:creationId xmlns:p14="http://schemas.microsoft.com/office/powerpoint/2010/main" val="35822910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43675" y="365125"/>
            <a:ext cx="1971675"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28650" y="365125"/>
            <a:ext cx="5800725"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05A9EC37-F1FE-4F35-8E5F-C06F18CB91C1}" type="datetimeFigureOut">
              <a:rPr lang="sv-SE" smtClean="0"/>
              <a:t>2021-03-17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126E3CD-D72E-4786-AA0C-0C16493D1868}" type="slidenum">
              <a:rPr lang="sv-SE" smtClean="0"/>
              <a:t>‹#›</a:t>
            </a:fld>
            <a:endParaRPr lang="sv-SE"/>
          </a:p>
        </p:txBody>
      </p:sp>
    </p:spTree>
    <p:extLst>
      <p:ext uri="{BB962C8B-B14F-4D97-AF65-F5344CB8AC3E}">
        <p14:creationId xmlns:p14="http://schemas.microsoft.com/office/powerpoint/2010/main" val="34321777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849802" y="1214473"/>
            <a:ext cx="5391655" cy="2775761"/>
          </a:xfrm>
        </p:spPr>
        <p:txBody>
          <a:bodyPr anchor="b" anchorCtr="0"/>
          <a:lstStyle>
            <a:lvl1pPr algn="l">
              <a:defRPr sz="4000">
                <a:solidFill>
                  <a:srgbClr val="000000"/>
                </a:solidFill>
              </a:defRPr>
            </a:lvl1pPr>
          </a:lstStyle>
          <a:p>
            <a:r>
              <a:rPr lang="sv-SE" noProof="0"/>
              <a:t>Klicka här för att ändra format</a:t>
            </a:r>
          </a:p>
        </p:txBody>
      </p:sp>
      <p:sp>
        <p:nvSpPr>
          <p:cNvPr id="3" name="Subtitle 2"/>
          <p:cNvSpPr>
            <a:spLocks noGrp="1"/>
          </p:cNvSpPr>
          <p:nvPr>
            <p:ph type="subTitle" idx="1"/>
          </p:nvPr>
        </p:nvSpPr>
        <p:spPr>
          <a:xfrm>
            <a:off x="849800" y="4275981"/>
            <a:ext cx="5391654" cy="1752600"/>
          </a:xfrm>
        </p:spPr>
        <p:txBody>
          <a:bodyPr>
            <a:normAutofit/>
          </a:bodyPr>
          <a:lstStyle>
            <a:lvl1pPr marL="0" indent="0" algn="l">
              <a:buNone/>
              <a:defRPr sz="1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Klicka om du vill redigera mall för underrubrikformat</a:t>
            </a:r>
          </a:p>
        </p:txBody>
      </p:sp>
      <p:sp>
        <p:nvSpPr>
          <p:cNvPr id="11" name="Text Placeholder 10"/>
          <p:cNvSpPr>
            <a:spLocks noGrp="1"/>
          </p:cNvSpPr>
          <p:nvPr>
            <p:ph type="body" sz="quarter" idx="10" hasCustomPrompt="1"/>
          </p:nvPr>
        </p:nvSpPr>
        <p:spPr>
          <a:xfrm>
            <a:off x="849316" y="6048045"/>
            <a:ext cx="5392737" cy="461433"/>
          </a:xfrm>
        </p:spPr>
        <p:txBody>
          <a:bodyPr anchor="b" anchorCtr="0">
            <a:normAutofit/>
          </a:bodyPr>
          <a:lstStyle>
            <a:lvl1pPr marL="0" indent="0">
              <a:buNone/>
              <a:defRPr sz="1000">
                <a:solidFill>
                  <a:srgbClr val="CACFCF"/>
                </a:solidFill>
              </a:defRPr>
            </a:lvl1pPr>
          </a:lstStyle>
          <a:p>
            <a:pPr lvl="0"/>
            <a:r>
              <a:rPr lang="sv-SE" noProof="0"/>
              <a:t>Additional info</a:t>
            </a:r>
          </a:p>
        </p:txBody>
      </p:sp>
    </p:spTree>
    <p:extLst>
      <p:ext uri="{BB962C8B-B14F-4D97-AF65-F5344CB8AC3E}">
        <p14:creationId xmlns:p14="http://schemas.microsoft.com/office/powerpoint/2010/main" val="8232556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Slide Colo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49802" y="1214473"/>
            <a:ext cx="5391655" cy="2775761"/>
          </a:xfrm>
        </p:spPr>
        <p:txBody>
          <a:bodyPr anchor="b" anchorCtr="0"/>
          <a:lstStyle>
            <a:lvl1pPr algn="l">
              <a:defRPr sz="4000">
                <a:solidFill>
                  <a:schemeClr val="bg1"/>
                </a:solidFill>
              </a:defRPr>
            </a:lvl1pPr>
          </a:lstStyle>
          <a:p>
            <a:r>
              <a:rPr lang="sv-SE" noProof="0"/>
              <a:t>Klicka här för att ändra format</a:t>
            </a:r>
          </a:p>
        </p:txBody>
      </p:sp>
      <p:sp>
        <p:nvSpPr>
          <p:cNvPr id="3" name="Subtitle 2"/>
          <p:cNvSpPr>
            <a:spLocks noGrp="1"/>
          </p:cNvSpPr>
          <p:nvPr>
            <p:ph type="subTitle" idx="1"/>
          </p:nvPr>
        </p:nvSpPr>
        <p:spPr>
          <a:xfrm>
            <a:off x="849800" y="4275981"/>
            <a:ext cx="5391654" cy="1752600"/>
          </a:xfrm>
        </p:spPr>
        <p:txBody>
          <a:bodyPr>
            <a:normAutofit/>
          </a:bodyPr>
          <a:lstStyle>
            <a:lvl1pPr marL="0" indent="0" algn="l">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Klicka om du vill redigera mall för underrubrikformat</a:t>
            </a:r>
          </a:p>
        </p:txBody>
      </p:sp>
      <p:sp>
        <p:nvSpPr>
          <p:cNvPr id="11" name="Text Placeholder 10"/>
          <p:cNvSpPr>
            <a:spLocks noGrp="1"/>
          </p:cNvSpPr>
          <p:nvPr>
            <p:ph type="body" sz="quarter" idx="10" hasCustomPrompt="1"/>
          </p:nvPr>
        </p:nvSpPr>
        <p:spPr>
          <a:xfrm>
            <a:off x="849316" y="6048045"/>
            <a:ext cx="5392737" cy="461433"/>
          </a:xfrm>
        </p:spPr>
        <p:txBody>
          <a:bodyPr anchor="b" anchorCtr="0">
            <a:normAutofit/>
          </a:bodyPr>
          <a:lstStyle>
            <a:lvl1pPr marL="0" indent="0">
              <a:buNone/>
              <a:defRPr sz="1000">
                <a:solidFill>
                  <a:srgbClr val="FFFFFF"/>
                </a:solidFill>
              </a:defRPr>
            </a:lvl1pPr>
          </a:lstStyle>
          <a:p>
            <a:pPr lvl="0"/>
            <a:r>
              <a:rPr lang="sv-SE" noProof="0"/>
              <a:t>Additional info</a:t>
            </a:r>
          </a:p>
        </p:txBody>
      </p:sp>
      <p:sp>
        <p:nvSpPr>
          <p:cNvPr id="6" name="ClipArt Placeholder 7"/>
          <p:cNvSpPr>
            <a:spLocks noGrp="1"/>
          </p:cNvSpPr>
          <p:nvPr>
            <p:ph type="clipArt" sz="quarter" idx="11"/>
          </p:nvPr>
        </p:nvSpPr>
        <p:spPr>
          <a:xfrm>
            <a:off x="7496162" y="6174633"/>
            <a:ext cx="1247016" cy="410400"/>
          </a:xfrm>
          <a:blipFill rotWithShape="1">
            <a:blip r:embed="rId2"/>
            <a:stretch>
              <a:fillRect/>
            </a:stretch>
          </a:blipFill>
        </p:spPr>
        <p:txBody>
          <a:bodyPr>
            <a:normAutofit/>
          </a:bodyPr>
          <a:lstStyle>
            <a:lvl1pPr marL="0" indent="0">
              <a:buNone/>
              <a:defRPr sz="100">
                <a:solidFill>
                  <a:srgbClr val="FFFFFF"/>
                </a:solidFill>
              </a:defRPr>
            </a:lvl1pPr>
          </a:lstStyle>
          <a:p>
            <a:r>
              <a:rPr lang="sv-SE" noProof="0"/>
              <a:t>Klicka på ikonen för att lägga till onlinebild</a:t>
            </a:r>
          </a:p>
        </p:txBody>
      </p:sp>
    </p:spTree>
    <p:extLst>
      <p:ext uri="{BB962C8B-B14F-4D97-AF65-F5344CB8AC3E}">
        <p14:creationId xmlns:p14="http://schemas.microsoft.com/office/powerpoint/2010/main" val="17005833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2000" y="799832"/>
            <a:ext cx="6480000" cy="4859523"/>
          </a:xfrm>
        </p:spPr>
        <p:txBody>
          <a:bodyPr anchor="ctr" anchorCtr="0"/>
          <a:lstStyle>
            <a:lvl1pPr marL="0" indent="0" algn="ctr">
              <a:spcBef>
                <a:spcPts val="900"/>
              </a:spcBef>
              <a:buNone/>
              <a:defRPr sz="2100" b="1"/>
            </a:lvl1pPr>
            <a:lvl2pPr marL="0" indent="0" algn="ctr">
              <a:spcBef>
                <a:spcPts val="900"/>
              </a:spcBef>
              <a:buNone/>
              <a:defRPr/>
            </a:lvl2pPr>
            <a:lvl3pPr marL="0" indent="0" algn="ctr">
              <a:spcBef>
                <a:spcPts val="900"/>
              </a:spcBef>
              <a:buNone/>
              <a:defRPr/>
            </a:lvl3pPr>
            <a:lvl4pPr marL="0" indent="0" algn="ctr">
              <a:spcBef>
                <a:spcPts val="900"/>
              </a:spcBef>
              <a:buNone/>
              <a:defRPr/>
            </a:lvl4pPr>
            <a:lvl5pPr marL="0" indent="0" algn="ctr">
              <a:spcBef>
                <a:spcPts val="900"/>
              </a:spcBef>
              <a:buNone/>
              <a:defRPr/>
            </a:lvl5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8083857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0" presetClass="entr" presetSubtype="0" fill="hold" nodeType="after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a:t>Klicka här för att ändra format</a:t>
            </a:r>
          </a:p>
        </p:txBody>
      </p:sp>
      <p:sp>
        <p:nvSpPr>
          <p:cNvPr id="3" name="Content Placeholder 2"/>
          <p:cNvSpPr>
            <a:spLocks noGrp="1"/>
          </p:cNvSpPr>
          <p:nvPr>
            <p:ph idx="1"/>
          </p:nvPr>
        </p:nvSpPr>
        <p:spPr/>
        <p:txBody>
          <a:body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357808518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Content and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598514" y="2"/>
            <a:ext cx="2627485" cy="1942825"/>
          </a:xfrm>
        </p:spPr>
        <p:txBody>
          <a:bodyPr anchor="b" anchorCtr="0"/>
          <a:lstStyle>
            <a:lvl1pPr>
              <a:defRPr sz="2000"/>
            </a:lvl1pPr>
          </a:lstStyle>
          <a:p>
            <a:r>
              <a:rPr lang="sv-SE" noProof="0"/>
              <a:t>Klicka här för att ändra format</a:t>
            </a:r>
          </a:p>
        </p:txBody>
      </p:sp>
      <p:sp>
        <p:nvSpPr>
          <p:cNvPr id="3" name="Content Placeholder 2"/>
          <p:cNvSpPr>
            <a:spLocks noGrp="1"/>
          </p:cNvSpPr>
          <p:nvPr>
            <p:ph idx="1"/>
          </p:nvPr>
        </p:nvSpPr>
        <p:spPr>
          <a:xfrm>
            <a:off x="598514" y="2252157"/>
            <a:ext cx="2627485" cy="3840000"/>
          </a:xfrm>
        </p:spPr>
        <p:txBody>
          <a:bodyPr>
            <a:normAutofit/>
          </a:bodyPr>
          <a:lstStyle>
            <a:lvl1pPr>
              <a:defRPr sz="1100"/>
            </a:lvl1pPr>
            <a:lvl2pPr>
              <a:defRPr sz="1050"/>
            </a:lvl2pPr>
            <a:lvl3pPr>
              <a:defRPr sz="1000"/>
            </a:lvl3pPr>
            <a:lvl4pPr>
              <a:defRPr sz="900"/>
            </a:lvl4pPr>
            <a:lvl5pPr>
              <a:defRPr sz="900"/>
            </a:lvl5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5" name="Picture Placeholder 4"/>
          <p:cNvSpPr>
            <a:spLocks noGrp="1"/>
          </p:cNvSpPr>
          <p:nvPr>
            <p:ph type="pic" sz="quarter" idx="10"/>
          </p:nvPr>
        </p:nvSpPr>
        <p:spPr>
          <a:xfrm>
            <a:off x="3884616" y="0"/>
            <a:ext cx="5259387" cy="6858000"/>
          </a:xfrm>
        </p:spPr>
        <p:txBody>
          <a:bodyPr anchor="ctr" anchorCtr="0"/>
          <a:lstStyle>
            <a:lvl1pPr marL="0" indent="0" algn="ctr">
              <a:buNone/>
              <a:defRPr/>
            </a:lvl1pPr>
          </a:lstStyle>
          <a:p>
            <a:r>
              <a:rPr lang="sv-SE" noProof="0"/>
              <a:t>Klicka på ikonen för att lägga till en bild</a:t>
            </a:r>
          </a:p>
        </p:txBody>
      </p:sp>
      <p:sp>
        <p:nvSpPr>
          <p:cNvPr id="7" name="ClipArt Placeholder 7"/>
          <p:cNvSpPr>
            <a:spLocks noGrp="1"/>
          </p:cNvSpPr>
          <p:nvPr>
            <p:ph type="clipArt" sz="quarter" idx="11"/>
          </p:nvPr>
        </p:nvSpPr>
        <p:spPr>
          <a:xfrm>
            <a:off x="7496162" y="6174633"/>
            <a:ext cx="1247016" cy="410400"/>
          </a:xfrm>
          <a:blipFill rotWithShape="1">
            <a:blip r:embed="rId2"/>
            <a:stretch>
              <a:fillRect/>
            </a:stretch>
          </a:blipFill>
        </p:spPr>
        <p:txBody>
          <a:bodyPr>
            <a:normAutofit/>
          </a:bodyPr>
          <a:lstStyle>
            <a:lvl1pPr marL="0" indent="0">
              <a:buNone/>
              <a:defRPr sz="100">
                <a:solidFill>
                  <a:srgbClr val="FFFFFF"/>
                </a:solidFill>
              </a:defRPr>
            </a:lvl1pPr>
          </a:lstStyle>
          <a:p>
            <a:r>
              <a:rPr lang="sv-SE" noProof="0"/>
              <a:t>Klicka på ikonen för att lägga till onlinebild</a:t>
            </a:r>
          </a:p>
        </p:txBody>
      </p:sp>
    </p:spTree>
    <p:extLst>
      <p:ext uri="{BB962C8B-B14F-4D97-AF65-F5344CB8AC3E}">
        <p14:creationId xmlns:p14="http://schemas.microsoft.com/office/powerpoint/2010/main" val="194014311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Content and image left">
    <p:spTree>
      <p:nvGrpSpPr>
        <p:cNvPr id="1" name=""/>
        <p:cNvGrpSpPr/>
        <p:nvPr/>
      </p:nvGrpSpPr>
      <p:grpSpPr>
        <a:xfrm>
          <a:off x="0" y="0"/>
          <a:ext cx="0" cy="0"/>
          <a:chOff x="0" y="0"/>
          <a:chExt cx="0" cy="0"/>
        </a:xfrm>
      </p:grpSpPr>
      <p:sp>
        <p:nvSpPr>
          <p:cNvPr id="2" name="Title 1"/>
          <p:cNvSpPr>
            <a:spLocks noGrp="1"/>
          </p:cNvSpPr>
          <p:nvPr>
            <p:ph type="title"/>
          </p:nvPr>
        </p:nvSpPr>
        <p:spPr>
          <a:xfrm>
            <a:off x="5922937" y="2"/>
            <a:ext cx="2627485" cy="1942825"/>
          </a:xfrm>
        </p:spPr>
        <p:txBody>
          <a:bodyPr anchor="b" anchorCtr="0"/>
          <a:lstStyle>
            <a:lvl1pPr>
              <a:defRPr sz="2000"/>
            </a:lvl1pPr>
          </a:lstStyle>
          <a:p>
            <a:r>
              <a:rPr lang="sv-SE" noProof="0"/>
              <a:t>Klicka här för att ändra format</a:t>
            </a:r>
          </a:p>
        </p:txBody>
      </p:sp>
      <p:sp>
        <p:nvSpPr>
          <p:cNvPr id="3" name="Content Placeholder 2"/>
          <p:cNvSpPr>
            <a:spLocks noGrp="1"/>
          </p:cNvSpPr>
          <p:nvPr>
            <p:ph idx="1"/>
          </p:nvPr>
        </p:nvSpPr>
        <p:spPr>
          <a:xfrm>
            <a:off x="5922937" y="2252157"/>
            <a:ext cx="2627485" cy="3840000"/>
          </a:xfrm>
        </p:spPr>
        <p:txBody>
          <a:bodyPr>
            <a:normAutofit/>
          </a:bodyPr>
          <a:lstStyle>
            <a:lvl1pPr>
              <a:defRPr sz="1100"/>
            </a:lvl1pPr>
            <a:lvl2pPr>
              <a:defRPr sz="1050"/>
            </a:lvl2pPr>
            <a:lvl3pPr>
              <a:defRPr sz="1000"/>
            </a:lvl3pPr>
            <a:lvl4pPr>
              <a:defRPr sz="900"/>
            </a:lvl4pPr>
            <a:lvl5pPr>
              <a:defRPr sz="900"/>
            </a:lvl5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5" name="Picture Placeholder 4"/>
          <p:cNvSpPr>
            <a:spLocks noGrp="1"/>
          </p:cNvSpPr>
          <p:nvPr>
            <p:ph type="pic" sz="quarter" idx="10"/>
          </p:nvPr>
        </p:nvSpPr>
        <p:spPr>
          <a:xfrm>
            <a:off x="3" y="0"/>
            <a:ext cx="5259387" cy="6858000"/>
          </a:xfrm>
        </p:spPr>
        <p:txBody>
          <a:bodyPr anchor="ctr" anchorCtr="0"/>
          <a:lstStyle>
            <a:lvl1pPr marL="0" indent="0" algn="ctr">
              <a:buNone/>
              <a:defRPr/>
            </a:lvl1pPr>
          </a:lstStyle>
          <a:p>
            <a:r>
              <a:rPr lang="sv-SE" noProof="0"/>
              <a:t>Klicka på ikonen för att lägga till en bild</a:t>
            </a:r>
          </a:p>
        </p:txBody>
      </p:sp>
    </p:spTree>
    <p:extLst>
      <p:ext uri="{BB962C8B-B14F-4D97-AF65-F5344CB8AC3E}">
        <p14:creationId xmlns:p14="http://schemas.microsoft.com/office/powerpoint/2010/main" val="133943202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vering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6858000"/>
          </a:xfrm>
        </p:spPr>
        <p:txBody>
          <a:bodyPr anchor="ctr" anchorCtr="0"/>
          <a:lstStyle>
            <a:lvl1pPr marL="0" indent="0" algn="ctr">
              <a:buNone/>
              <a:defRPr/>
            </a:lvl1pPr>
          </a:lstStyle>
          <a:p>
            <a:r>
              <a:rPr lang="sv-SE"/>
              <a:t>Klicka på ikonen för att lägga till en bild</a:t>
            </a:r>
            <a:endParaRPr lang="en-US"/>
          </a:p>
        </p:txBody>
      </p:sp>
      <p:sp>
        <p:nvSpPr>
          <p:cNvPr id="4" name="ClipArt Placeholder 7"/>
          <p:cNvSpPr>
            <a:spLocks noGrp="1"/>
          </p:cNvSpPr>
          <p:nvPr>
            <p:ph type="clipArt" sz="quarter" idx="11"/>
          </p:nvPr>
        </p:nvSpPr>
        <p:spPr>
          <a:xfrm>
            <a:off x="7496162" y="6174633"/>
            <a:ext cx="1247016" cy="410400"/>
          </a:xfrm>
          <a:blipFill rotWithShape="1">
            <a:blip r:embed="rId2"/>
            <a:stretch>
              <a:fillRect/>
            </a:stretch>
          </a:blipFill>
        </p:spPr>
        <p:txBody>
          <a:bodyPr>
            <a:normAutofit/>
          </a:bodyPr>
          <a:lstStyle>
            <a:lvl1pPr marL="0" indent="0">
              <a:buNone/>
              <a:defRPr sz="100">
                <a:solidFill>
                  <a:srgbClr val="FFFFFF"/>
                </a:solidFill>
              </a:defRPr>
            </a:lvl1pPr>
          </a:lstStyle>
          <a:p>
            <a:r>
              <a:rPr lang="sv-SE"/>
              <a:t>Klicka på ikonen för att lägga till onlinebild</a:t>
            </a:r>
            <a:endParaRPr lang="en-US"/>
          </a:p>
        </p:txBody>
      </p:sp>
    </p:spTree>
    <p:extLst>
      <p:ext uri="{BB962C8B-B14F-4D97-AF65-F5344CB8AC3E}">
        <p14:creationId xmlns:p14="http://schemas.microsoft.com/office/powerpoint/2010/main" val="6428632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2000" y="799828"/>
            <a:ext cx="6480000" cy="4859523"/>
          </a:xfrm>
        </p:spPr>
        <p:txBody>
          <a:bodyPr anchor="ctr" anchorCtr="0"/>
          <a:lstStyle>
            <a:lvl1pPr marL="0" indent="0" algn="ctr">
              <a:spcBef>
                <a:spcPts val="1200"/>
              </a:spcBef>
              <a:buNone/>
              <a:defRPr sz="2800" b="1"/>
            </a:lvl1pPr>
            <a:lvl2pPr marL="0" indent="0" algn="ctr">
              <a:spcBef>
                <a:spcPts val="1200"/>
              </a:spcBef>
              <a:buNone/>
              <a:defRPr/>
            </a:lvl2pPr>
            <a:lvl3pPr marL="0" indent="0" algn="ctr">
              <a:spcBef>
                <a:spcPts val="1200"/>
              </a:spcBef>
              <a:buNone/>
              <a:defRPr/>
            </a:lvl3pPr>
            <a:lvl4pPr marL="0" indent="0" algn="ctr">
              <a:spcBef>
                <a:spcPts val="1200"/>
              </a:spcBef>
              <a:buNone/>
              <a:defRPr/>
            </a:lvl4pPr>
            <a:lvl5pPr marL="0" indent="0" algn="ctr">
              <a:spcBef>
                <a:spcPts val="1200"/>
              </a:spcBef>
              <a:buNone/>
              <a:defRPr/>
            </a:lvl5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355751013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0" presetClass="entr" presetSubtype="0" fill="hold" nodeType="after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ig text Colore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3094" y="791972"/>
            <a:ext cx="6480000" cy="4859523"/>
          </a:xfrm>
        </p:spPr>
        <p:txBody>
          <a:bodyPr anchor="ctr" anchorCtr="0"/>
          <a:lstStyle>
            <a:lvl1pPr marL="0" indent="0" algn="ctr">
              <a:spcBef>
                <a:spcPts val="1200"/>
              </a:spcBef>
              <a:buNone/>
              <a:defRPr sz="2800" b="1">
                <a:solidFill>
                  <a:schemeClr val="bg1"/>
                </a:solidFill>
              </a:defRPr>
            </a:lvl1pPr>
            <a:lvl2pPr marL="0" indent="0" algn="ctr">
              <a:spcBef>
                <a:spcPts val="1200"/>
              </a:spcBef>
              <a:buNone/>
              <a:defRPr>
                <a:solidFill>
                  <a:schemeClr val="bg1"/>
                </a:solidFill>
              </a:defRPr>
            </a:lvl2pPr>
            <a:lvl3pPr marL="0" indent="0" algn="ctr">
              <a:spcBef>
                <a:spcPts val="1200"/>
              </a:spcBef>
              <a:buNone/>
              <a:defRPr>
                <a:solidFill>
                  <a:schemeClr val="bg1"/>
                </a:solidFill>
              </a:defRPr>
            </a:lvl3pPr>
            <a:lvl4pPr marL="0" indent="0" algn="ctr">
              <a:spcBef>
                <a:spcPts val="1200"/>
              </a:spcBef>
              <a:buNone/>
              <a:defRPr>
                <a:solidFill>
                  <a:schemeClr val="bg1"/>
                </a:solidFill>
              </a:defRPr>
            </a:lvl4pPr>
            <a:lvl5pPr marL="0" indent="0" algn="ctr">
              <a:spcBef>
                <a:spcPts val="1200"/>
              </a:spcBef>
              <a:buNone/>
              <a:defRPr>
                <a:solidFill>
                  <a:schemeClr val="bg1"/>
                </a:solidFill>
              </a:defRPr>
            </a:lvl5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4" name="ClipArt Placeholder 7"/>
          <p:cNvSpPr>
            <a:spLocks noGrp="1"/>
          </p:cNvSpPr>
          <p:nvPr>
            <p:ph type="clipArt" sz="quarter" idx="11"/>
          </p:nvPr>
        </p:nvSpPr>
        <p:spPr>
          <a:xfrm>
            <a:off x="7496162" y="6174633"/>
            <a:ext cx="1247016" cy="410400"/>
          </a:xfrm>
          <a:blipFill rotWithShape="1">
            <a:blip r:embed="rId2"/>
            <a:stretch>
              <a:fillRect/>
            </a:stretch>
          </a:blipFill>
        </p:spPr>
        <p:txBody>
          <a:bodyPr>
            <a:normAutofit/>
          </a:bodyPr>
          <a:lstStyle>
            <a:lvl1pPr marL="0" indent="0">
              <a:buNone/>
              <a:defRPr sz="100">
                <a:solidFill>
                  <a:srgbClr val="FFFFFF"/>
                </a:solidFill>
              </a:defRPr>
            </a:lvl1pPr>
          </a:lstStyle>
          <a:p>
            <a:r>
              <a:rPr lang="sv-SE" noProof="0"/>
              <a:t>Klicka på ikonen för att lägga till onlinebild</a:t>
            </a:r>
          </a:p>
        </p:txBody>
      </p:sp>
    </p:spTree>
    <p:extLst>
      <p:ext uri="{BB962C8B-B14F-4D97-AF65-F5344CB8AC3E}">
        <p14:creationId xmlns:p14="http://schemas.microsoft.com/office/powerpoint/2010/main" val="147222527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0" presetClass="entr" presetSubtype="0" fill="hold" nodeType="after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extboxes">
    <p:bg>
      <p:bgPr>
        <a:solidFill>
          <a:schemeClr val="accent2"/>
        </a:solidFill>
        <a:effectLst/>
      </p:bgPr>
    </p:bg>
    <p:spTree>
      <p:nvGrpSpPr>
        <p:cNvPr id="1" name=""/>
        <p:cNvGrpSpPr/>
        <p:nvPr/>
      </p:nvGrpSpPr>
      <p:grpSpPr>
        <a:xfrm>
          <a:off x="0" y="0"/>
          <a:ext cx="0" cy="0"/>
          <a:chOff x="0" y="0"/>
          <a:chExt cx="0" cy="0"/>
        </a:xfrm>
      </p:grpSpPr>
      <p:sp>
        <p:nvSpPr>
          <p:cNvPr id="7" name="Content Placeholder 2"/>
          <p:cNvSpPr>
            <a:spLocks noGrp="1"/>
          </p:cNvSpPr>
          <p:nvPr>
            <p:ph idx="12" hasCustomPrompt="1"/>
          </p:nvPr>
        </p:nvSpPr>
        <p:spPr>
          <a:xfrm>
            <a:off x="3781936" y="2448075"/>
            <a:ext cx="1462642" cy="764191"/>
          </a:xfrm>
          <a:solidFill>
            <a:schemeClr val="accent3"/>
          </a:solidFill>
        </p:spPr>
        <p:txBody>
          <a:bodyPr wrap="square" lIns="216000" tIns="108000" rIns="216000" bIns="90000" anchor="ctr" anchorCtr="1">
            <a:spAutoFit/>
          </a:bodyPr>
          <a:lstStyle>
            <a:lvl1pPr marL="0" indent="0" algn="ctr">
              <a:lnSpc>
                <a:spcPct val="90000"/>
              </a:lnSpc>
              <a:spcBef>
                <a:spcPts val="1200"/>
              </a:spcBef>
              <a:buNone/>
              <a:defRPr sz="4000" b="1">
                <a:solidFill>
                  <a:schemeClr val="bg1"/>
                </a:solidFill>
              </a:defRPr>
            </a:lvl1pPr>
            <a:lvl2pPr marL="0" indent="0" algn="ctr">
              <a:spcBef>
                <a:spcPts val="1200"/>
              </a:spcBef>
              <a:buNone/>
              <a:defRPr>
                <a:solidFill>
                  <a:schemeClr val="bg1"/>
                </a:solidFill>
              </a:defRPr>
            </a:lvl2pPr>
            <a:lvl3pPr marL="0" indent="0" algn="ctr">
              <a:spcBef>
                <a:spcPts val="1200"/>
              </a:spcBef>
              <a:buNone/>
              <a:defRPr>
                <a:solidFill>
                  <a:schemeClr val="bg1"/>
                </a:solidFill>
              </a:defRPr>
            </a:lvl3pPr>
            <a:lvl4pPr marL="0" indent="0" algn="ctr">
              <a:spcBef>
                <a:spcPts val="1200"/>
              </a:spcBef>
              <a:buNone/>
              <a:defRPr>
                <a:solidFill>
                  <a:schemeClr val="bg1"/>
                </a:solidFill>
              </a:defRPr>
            </a:lvl4pPr>
            <a:lvl5pPr marL="0" indent="0" algn="ctr">
              <a:spcBef>
                <a:spcPts val="1200"/>
              </a:spcBef>
              <a:buNone/>
              <a:defRPr>
                <a:solidFill>
                  <a:schemeClr val="bg1"/>
                </a:solidFill>
              </a:defRPr>
            </a:lvl5pPr>
          </a:lstStyle>
          <a:p>
            <a:pPr lvl="0"/>
            <a:r>
              <a:rPr lang="sv-SE" noProof="0"/>
              <a:t>XXX</a:t>
            </a:r>
          </a:p>
        </p:txBody>
      </p:sp>
      <p:sp>
        <p:nvSpPr>
          <p:cNvPr id="9" name="Content Placeholder 2"/>
          <p:cNvSpPr>
            <a:spLocks noGrp="1"/>
          </p:cNvSpPr>
          <p:nvPr>
            <p:ph idx="13" hasCustomPrompt="1"/>
          </p:nvPr>
        </p:nvSpPr>
        <p:spPr>
          <a:xfrm>
            <a:off x="3928468" y="3140117"/>
            <a:ext cx="1462642" cy="764191"/>
          </a:xfrm>
          <a:solidFill>
            <a:schemeClr val="accent3"/>
          </a:solidFill>
        </p:spPr>
        <p:txBody>
          <a:bodyPr wrap="square" lIns="216000" tIns="108000" rIns="216000" bIns="90000" anchor="ctr" anchorCtr="1">
            <a:spAutoFit/>
          </a:bodyPr>
          <a:lstStyle>
            <a:lvl1pPr marL="0" indent="0" algn="ctr">
              <a:lnSpc>
                <a:spcPct val="90000"/>
              </a:lnSpc>
              <a:spcBef>
                <a:spcPts val="1200"/>
              </a:spcBef>
              <a:buNone/>
              <a:defRPr sz="4000" b="1">
                <a:solidFill>
                  <a:schemeClr val="bg1"/>
                </a:solidFill>
              </a:defRPr>
            </a:lvl1pPr>
            <a:lvl2pPr marL="0" indent="0" algn="ctr">
              <a:spcBef>
                <a:spcPts val="1200"/>
              </a:spcBef>
              <a:buNone/>
              <a:defRPr>
                <a:solidFill>
                  <a:schemeClr val="bg1"/>
                </a:solidFill>
              </a:defRPr>
            </a:lvl2pPr>
            <a:lvl3pPr marL="0" indent="0" algn="ctr">
              <a:spcBef>
                <a:spcPts val="1200"/>
              </a:spcBef>
              <a:buNone/>
              <a:defRPr>
                <a:solidFill>
                  <a:schemeClr val="bg1"/>
                </a:solidFill>
              </a:defRPr>
            </a:lvl3pPr>
            <a:lvl4pPr marL="0" indent="0" algn="ctr">
              <a:spcBef>
                <a:spcPts val="1200"/>
              </a:spcBef>
              <a:buNone/>
              <a:defRPr>
                <a:solidFill>
                  <a:schemeClr val="bg1"/>
                </a:solidFill>
              </a:defRPr>
            </a:lvl4pPr>
            <a:lvl5pPr marL="0" indent="0" algn="ctr">
              <a:spcBef>
                <a:spcPts val="1200"/>
              </a:spcBef>
              <a:buNone/>
              <a:defRPr>
                <a:solidFill>
                  <a:schemeClr val="bg1"/>
                </a:solidFill>
              </a:defRPr>
            </a:lvl5pPr>
          </a:lstStyle>
          <a:p>
            <a:pPr lvl="0"/>
            <a:r>
              <a:rPr lang="sv-SE" noProof="0"/>
              <a:t>XXX</a:t>
            </a:r>
          </a:p>
        </p:txBody>
      </p:sp>
      <p:sp>
        <p:nvSpPr>
          <p:cNvPr id="6" name="ClipArt Placeholder 7"/>
          <p:cNvSpPr>
            <a:spLocks noGrp="1"/>
          </p:cNvSpPr>
          <p:nvPr>
            <p:ph type="clipArt" sz="quarter" idx="11"/>
          </p:nvPr>
        </p:nvSpPr>
        <p:spPr>
          <a:xfrm>
            <a:off x="7496162" y="6174633"/>
            <a:ext cx="1247016" cy="410400"/>
          </a:xfrm>
          <a:blipFill rotWithShape="1">
            <a:blip r:embed="rId2"/>
            <a:stretch>
              <a:fillRect/>
            </a:stretch>
          </a:blipFill>
        </p:spPr>
        <p:txBody>
          <a:bodyPr>
            <a:normAutofit/>
          </a:bodyPr>
          <a:lstStyle>
            <a:lvl1pPr marL="0" indent="0">
              <a:buNone/>
              <a:defRPr sz="100">
                <a:solidFill>
                  <a:srgbClr val="FFFFFF"/>
                </a:solidFill>
              </a:defRPr>
            </a:lvl1pPr>
          </a:lstStyle>
          <a:p>
            <a:r>
              <a:rPr lang="sv-SE" noProof="0"/>
              <a:t>Klicka på ikonen för att lägga till onlinebild</a:t>
            </a:r>
          </a:p>
        </p:txBody>
      </p:sp>
    </p:spTree>
    <p:extLst>
      <p:ext uri="{BB962C8B-B14F-4D97-AF65-F5344CB8AC3E}">
        <p14:creationId xmlns:p14="http://schemas.microsoft.com/office/powerpoint/2010/main" val="35022992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tmplLst>
          <p:tmpl>
            <p:tnLst>
              <p:par>
                <p:cTn presetID="10" presetClass="entr" presetSubtype="0" fill="hold" nodeType="afterEffect">
                  <p:stCondLst>
                    <p:cond delay="5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animBg="1">
        <p:tmplLst>
          <p:tmpl>
            <p:tnLst>
              <p:par>
                <p:cTn presetID="10" presetClass="entr" presetSubtype="0" fill="hold" nodeType="afterEffect">
                  <p:stCondLst>
                    <p:cond delay="5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Big text w/ covering image">
    <p:bg>
      <p:bgPr>
        <a:solidFill>
          <a:schemeClr val="bg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6858000"/>
          </a:xfrm>
        </p:spPr>
        <p:txBody>
          <a:bodyPr anchor="ctr" anchorCtr="0"/>
          <a:lstStyle>
            <a:lvl1pPr marL="0" indent="0" algn="ctr">
              <a:buNone/>
              <a:defRPr/>
            </a:lvl1pPr>
          </a:lstStyle>
          <a:p>
            <a:r>
              <a:rPr lang="sv-SE" noProof="0"/>
              <a:t>Klicka på ikonen för att lägga till en bild</a:t>
            </a:r>
          </a:p>
        </p:txBody>
      </p:sp>
      <p:sp>
        <p:nvSpPr>
          <p:cNvPr id="3" name="Content Placeholder 2"/>
          <p:cNvSpPr>
            <a:spLocks noGrp="1"/>
          </p:cNvSpPr>
          <p:nvPr>
            <p:ph idx="1"/>
          </p:nvPr>
        </p:nvSpPr>
        <p:spPr>
          <a:xfrm>
            <a:off x="1383094" y="791972"/>
            <a:ext cx="6480000" cy="4859523"/>
          </a:xfrm>
        </p:spPr>
        <p:txBody>
          <a:bodyPr anchor="ctr" anchorCtr="0"/>
          <a:lstStyle>
            <a:lvl1pPr marL="0" indent="0" algn="ctr">
              <a:spcBef>
                <a:spcPts val="1200"/>
              </a:spcBef>
              <a:buNone/>
              <a:defRPr sz="2800" b="1">
                <a:solidFill>
                  <a:schemeClr val="bg1"/>
                </a:solidFill>
              </a:defRPr>
            </a:lvl1pPr>
            <a:lvl2pPr marL="0" indent="0" algn="ctr">
              <a:spcBef>
                <a:spcPts val="1200"/>
              </a:spcBef>
              <a:buNone/>
              <a:defRPr>
                <a:solidFill>
                  <a:schemeClr val="bg1"/>
                </a:solidFill>
              </a:defRPr>
            </a:lvl2pPr>
            <a:lvl3pPr marL="0" indent="0" algn="ctr">
              <a:spcBef>
                <a:spcPts val="1200"/>
              </a:spcBef>
              <a:buNone/>
              <a:defRPr>
                <a:solidFill>
                  <a:schemeClr val="bg1"/>
                </a:solidFill>
              </a:defRPr>
            </a:lvl3pPr>
            <a:lvl4pPr marL="0" indent="0" algn="ctr">
              <a:spcBef>
                <a:spcPts val="1200"/>
              </a:spcBef>
              <a:buNone/>
              <a:defRPr>
                <a:solidFill>
                  <a:schemeClr val="bg1"/>
                </a:solidFill>
              </a:defRPr>
            </a:lvl4pPr>
            <a:lvl5pPr marL="0" indent="0" algn="ctr">
              <a:spcBef>
                <a:spcPts val="1200"/>
              </a:spcBef>
              <a:buNone/>
              <a:defRPr>
                <a:solidFill>
                  <a:schemeClr val="bg1"/>
                </a:solidFill>
              </a:defRPr>
            </a:lvl5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7" name="ClipArt Placeholder 7"/>
          <p:cNvSpPr>
            <a:spLocks noGrp="1"/>
          </p:cNvSpPr>
          <p:nvPr>
            <p:ph type="clipArt" sz="quarter" idx="11"/>
          </p:nvPr>
        </p:nvSpPr>
        <p:spPr>
          <a:xfrm>
            <a:off x="7496162" y="6174633"/>
            <a:ext cx="1247016" cy="410400"/>
          </a:xfrm>
          <a:blipFill rotWithShape="1">
            <a:blip r:embed="rId2"/>
            <a:stretch>
              <a:fillRect/>
            </a:stretch>
          </a:blipFill>
        </p:spPr>
        <p:txBody>
          <a:bodyPr>
            <a:normAutofit/>
          </a:bodyPr>
          <a:lstStyle>
            <a:lvl1pPr marL="0" indent="0">
              <a:buNone/>
              <a:defRPr sz="100">
                <a:solidFill>
                  <a:srgbClr val="FFFFFF"/>
                </a:solidFill>
              </a:defRPr>
            </a:lvl1pPr>
          </a:lstStyle>
          <a:p>
            <a:r>
              <a:rPr lang="sv-SE" noProof="0"/>
              <a:t>Klicka på ikonen för att lägga till onlinebild</a:t>
            </a:r>
          </a:p>
        </p:txBody>
      </p:sp>
    </p:spTree>
    <p:extLst>
      <p:ext uri="{BB962C8B-B14F-4D97-AF65-F5344CB8AC3E}">
        <p14:creationId xmlns:p14="http://schemas.microsoft.com/office/powerpoint/2010/main" val="361291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0" presetClass="entr" presetSubtype="0" fill="hold" nodeType="after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457200" y="799825"/>
            <a:ext cx="8229600" cy="1143000"/>
          </a:xfrm>
        </p:spPr>
        <p:txBody>
          <a:bodyPr/>
          <a:lstStyle/>
          <a:p>
            <a:r>
              <a:rPr lang="sv-SE" noProof="0"/>
              <a:t>Klicka här för att ändra format</a:t>
            </a:r>
          </a:p>
        </p:txBody>
      </p:sp>
      <p:sp>
        <p:nvSpPr>
          <p:cNvPr id="3" name="Content Placeholder 2"/>
          <p:cNvSpPr>
            <a:spLocks noGrp="1"/>
          </p:cNvSpPr>
          <p:nvPr>
            <p:ph sz="half" idx="1"/>
          </p:nvPr>
        </p:nvSpPr>
        <p:spPr>
          <a:xfrm>
            <a:off x="457200" y="2208964"/>
            <a:ext cx="4038600" cy="3917201"/>
          </a:xfrm>
        </p:spPr>
        <p:txBody>
          <a:bodyPr>
            <a:normAutofit/>
          </a:bodyPr>
          <a:lstStyle>
            <a:lvl1pPr>
              <a:defRPr sz="1400"/>
            </a:lvl1pPr>
            <a:lvl2pPr>
              <a:defRPr sz="1200"/>
            </a:lvl2pPr>
            <a:lvl3pPr>
              <a:defRPr sz="1100"/>
            </a:lvl3pPr>
            <a:lvl4pPr>
              <a:defRPr sz="1050"/>
            </a:lvl4pPr>
            <a:lvl5pPr>
              <a:defRPr sz="1050"/>
            </a:lvl5pPr>
            <a:lvl6pPr>
              <a:defRPr sz="1800"/>
            </a:lvl6pPr>
            <a:lvl7pPr>
              <a:defRPr sz="1800"/>
            </a:lvl7pPr>
            <a:lvl8pPr>
              <a:defRPr sz="1800"/>
            </a:lvl8pPr>
            <a:lvl9pPr>
              <a:defRPr sz="1800"/>
            </a:lvl9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4" name="Content Placeholder 3"/>
          <p:cNvSpPr>
            <a:spLocks noGrp="1"/>
          </p:cNvSpPr>
          <p:nvPr>
            <p:ph sz="half" idx="2"/>
          </p:nvPr>
        </p:nvSpPr>
        <p:spPr>
          <a:xfrm>
            <a:off x="4648200" y="2208964"/>
            <a:ext cx="4038600" cy="3917201"/>
          </a:xfrm>
        </p:spPr>
        <p:txBody>
          <a:bodyPr>
            <a:normAutofit/>
          </a:bodyPr>
          <a:lstStyle>
            <a:lvl1pPr>
              <a:defRPr sz="1400"/>
            </a:lvl1pPr>
            <a:lvl2pPr>
              <a:defRPr sz="1200"/>
            </a:lvl2pPr>
            <a:lvl3pPr>
              <a:defRPr sz="1100"/>
            </a:lvl3pPr>
            <a:lvl4pPr>
              <a:defRPr sz="1050"/>
            </a:lvl4pPr>
            <a:lvl5pPr>
              <a:defRPr sz="1050"/>
            </a:lvl5pPr>
            <a:lvl6pPr>
              <a:defRPr sz="1800"/>
            </a:lvl6pPr>
            <a:lvl7pPr>
              <a:defRPr sz="1800"/>
            </a:lvl7pPr>
            <a:lvl8pPr>
              <a:defRPr sz="1800"/>
            </a:lvl8pPr>
            <a:lvl9pPr>
              <a:defRPr sz="1800"/>
            </a:lvl9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296892760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457200" y="799825"/>
            <a:ext cx="8229600" cy="1143000"/>
          </a:xfrm>
        </p:spPr>
        <p:txBody>
          <a:bodyPr/>
          <a:lstStyle>
            <a:lvl1pPr>
              <a:defRPr/>
            </a:lvl1pPr>
          </a:lstStyle>
          <a:p>
            <a:r>
              <a:rPr lang="sv-SE" noProof="0"/>
              <a:t>Klicka här för att ändra format</a:t>
            </a:r>
          </a:p>
        </p:txBody>
      </p:sp>
      <p:sp>
        <p:nvSpPr>
          <p:cNvPr id="3" name="Text Placeholder 2"/>
          <p:cNvSpPr>
            <a:spLocks noGrp="1"/>
          </p:cNvSpPr>
          <p:nvPr>
            <p:ph type="body" idx="1"/>
          </p:nvPr>
        </p:nvSpPr>
        <p:spPr>
          <a:xfrm>
            <a:off x="457200" y="2162797"/>
            <a:ext cx="4040188" cy="639763"/>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noProof="0"/>
              <a:t>Redigera format för bakgrundstext</a:t>
            </a:r>
          </a:p>
        </p:txBody>
      </p:sp>
      <p:sp>
        <p:nvSpPr>
          <p:cNvPr id="4" name="Content Placeholder 3"/>
          <p:cNvSpPr>
            <a:spLocks noGrp="1"/>
          </p:cNvSpPr>
          <p:nvPr>
            <p:ph sz="half" idx="2"/>
          </p:nvPr>
        </p:nvSpPr>
        <p:spPr>
          <a:xfrm>
            <a:off x="457200" y="2802561"/>
            <a:ext cx="4040188" cy="3323603"/>
          </a:xfrm>
        </p:spPr>
        <p:txBody>
          <a:bodyPr>
            <a:normAutofit/>
          </a:bodyPr>
          <a:lstStyle>
            <a:lvl1pPr>
              <a:defRPr sz="1200"/>
            </a:lvl1pPr>
            <a:lvl2pPr>
              <a:defRPr sz="1100"/>
            </a:lvl2pPr>
            <a:lvl3pPr>
              <a:defRPr sz="1050"/>
            </a:lvl3pPr>
            <a:lvl4pPr>
              <a:defRPr sz="1000"/>
            </a:lvl4pPr>
            <a:lvl5pPr>
              <a:defRPr sz="1000"/>
            </a:lvl5pPr>
            <a:lvl6pPr>
              <a:defRPr sz="1600"/>
            </a:lvl6pPr>
            <a:lvl7pPr>
              <a:defRPr sz="1600"/>
            </a:lvl7pPr>
            <a:lvl8pPr>
              <a:defRPr sz="1600"/>
            </a:lvl8pPr>
            <a:lvl9pPr>
              <a:defRPr sz="1600"/>
            </a:lvl9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5" name="Text Placeholder 4"/>
          <p:cNvSpPr>
            <a:spLocks noGrp="1"/>
          </p:cNvSpPr>
          <p:nvPr>
            <p:ph type="body" sz="quarter" idx="3"/>
          </p:nvPr>
        </p:nvSpPr>
        <p:spPr>
          <a:xfrm>
            <a:off x="4645029" y="2162797"/>
            <a:ext cx="4041775" cy="639763"/>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noProof="0"/>
              <a:t>Redigera format för bakgrundstext</a:t>
            </a:r>
          </a:p>
        </p:txBody>
      </p:sp>
      <p:sp>
        <p:nvSpPr>
          <p:cNvPr id="6" name="Content Placeholder 5"/>
          <p:cNvSpPr>
            <a:spLocks noGrp="1"/>
          </p:cNvSpPr>
          <p:nvPr>
            <p:ph sz="quarter" idx="4"/>
          </p:nvPr>
        </p:nvSpPr>
        <p:spPr>
          <a:xfrm>
            <a:off x="4645029" y="2802561"/>
            <a:ext cx="4041775" cy="3323603"/>
          </a:xfrm>
        </p:spPr>
        <p:txBody>
          <a:bodyPr>
            <a:normAutofit/>
          </a:bodyPr>
          <a:lstStyle>
            <a:lvl1pPr>
              <a:defRPr sz="1200"/>
            </a:lvl1pPr>
            <a:lvl2pPr>
              <a:defRPr sz="1100"/>
            </a:lvl2pPr>
            <a:lvl3pPr>
              <a:defRPr sz="1050"/>
            </a:lvl3pPr>
            <a:lvl4pPr>
              <a:defRPr sz="1000"/>
            </a:lvl4pPr>
            <a:lvl5pPr>
              <a:defRPr sz="1000"/>
            </a:lvl5pPr>
            <a:lvl6pPr>
              <a:defRPr sz="1600"/>
            </a:lvl6pPr>
            <a:lvl7pPr>
              <a:defRPr sz="1600"/>
            </a:lvl7pPr>
            <a:lvl8pPr>
              <a:defRPr sz="1600"/>
            </a:lvl8pPr>
            <a:lvl9pPr>
              <a:defRPr sz="1600"/>
            </a:lvl9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267485745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ig text Colore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3094" y="791976"/>
            <a:ext cx="6480000" cy="4859523"/>
          </a:xfrm>
        </p:spPr>
        <p:txBody>
          <a:bodyPr anchor="ctr" anchorCtr="0"/>
          <a:lstStyle>
            <a:lvl1pPr marL="0" indent="0" algn="ctr">
              <a:spcBef>
                <a:spcPts val="900"/>
              </a:spcBef>
              <a:buNone/>
              <a:defRPr sz="2100" b="1">
                <a:solidFill>
                  <a:schemeClr val="bg1"/>
                </a:solidFill>
              </a:defRPr>
            </a:lvl1pPr>
            <a:lvl2pPr marL="0" indent="0" algn="ctr">
              <a:spcBef>
                <a:spcPts val="900"/>
              </a:spcBef>
              <a:buNone/>
              <a:defRPr>
                <a:solidFill>
                  <a:schemeClr val="bg1"/>
                </a:solidFill>
              </a:defRPr>
            </a:lvl2pPr>
            <a:lvl3pPr marL="0" indent="0" algn="ctr">
              <a:spcBef>
                <a:spcPts val="900"/>
              </a:spcBef>
              <a:buNone/>
              <a:defRPr>
                <a:solidFill>
                  <a:schemeClr val="bg1"/>
                </a:solidFill>
              </a:defRPr>
            </a:lvl3pPr>
            <a:lvl4pPr marL="0" indent="0" algn="ctr">
              <a:spcBef>
                <a:spcPts val="900"/>
              </a:spcBef>
              <a:buNone/>
              <a:defRPr>
                <a:solidFill>
                  <a:schemeClr val="bg1"/>
                </a:solidFill>
              </a:defRPr>
            </a:lvl4pPr>
            <a:lvl5pPr marL="0" indent="0" algn="ctr">
              <a:spcBef>
                <a:spcPts val="900"/>
              </a:spcBef>
              <a:buNone/>
              <a:defRPr>
                <a:solidFill>
                  <a:schemeClr val="bg1"/>
                </a:solidFill>
              </a:defRPr>
            </a:lvl5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4" name="ClipArt Placeholder 7"/>
          <p:cNvSpPr>
            <a:spLocks noGrp="1"/>
          </p:cNvSpPr>
          <p:nvPr>
            <p:ph type="clipArt" sz="quarter" idx="11"/>
          </p:nvPr>
        </p:nvSpPr>
        <p:spPr>
          <a:xfrm>
            <a:off x="7496162" y="6174633"/>
            <a:ext cx="1247016" cy="410400"/>
          </a:xfrm>
          <a:blipFill rotWithShape="1">
            <a:blip r:embed="rId2"/>
            <a:stretch>
              <a:fillRect/>
            </a:stretch>
          </a:blipFill>
        </p:spPr>
        <p:txBody>
          <a:bodyPr>
            <a:normAutofit/>
          </a:bodyPr>
          <a:lstStyle>
            <a:lvl1pPr marL="0" indent="0">
              <a:buNone/>
              <a:defRPr sz="100">
                <a:solidFill>
                  <a:srgbClr val="FFFFFF"/>
                </a:solidFill>
              </a:defRPr>
            </a:lvl1pPr>
          </a:lstStyle>
          <a:p>
            <a:r>
              <a:rPr lang="sv-SE" noProof="0"/>
              <a:t>Klicka på ikonen för att lägga till onlinebild</a:t>
            </a:r>
          </a:p>
        </p:txBody>
      </p:sp>
    </p:spTree>
    <p:extLst>
      <p:ext uri="{BB962C8B-B14F-4D97-AF65-F5344CB8AC3E}">
        <p14:creationId xmlns:p14="http://schemas.microsoft.com/office/powerpoint/2010/main" val="41131829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0" presetClass="entr" presetSubtype="0" fill="hold" nodeType="after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5469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blank" preserve="1">
  <p:cSld name="Blank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83987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MAU Logo">
    <p:bg>
      <p:bgPr>
        <a:solidFill>
          <a:schemeClr val="accent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525840" y="2005384"/>
            <a:ext cx="2092325" cy="2462400"/>
          </a:xfrm>
          <a:blipFill rotWithShape="1">
            <a:blip r:embed="rId2"/>
            <a:stretch>
              <a:fillRect/>
            </a:stretch>
          </a:blipFill>
        </p:spPr>
        <p:txBody>
          <a:bodyPr>
            <a:normAutofit/>
          </a:bodyPr>
          <a:lstStyle>
            <a:lvl1pPr marL="0" indent="0" algn="ctr">
              <a:buNone/>
              <a:defRPr sz="100">
                <a:solidFill>
                  <a:schemeClr val="bg1"/>
                </a:solidFill>
              </a:defRPr>
            </a:lvl1pPr>
          </a:lstStyle>
          <a:p>
            <a:r>
              <a:rPr lang="sv-SE"/>
              <a:t>Klicka på ikonen för att lägga till en bild</a:t>
            </a:r>
            <a:endParaRPr lang="en-US"/>
          </a:p>
        </p:txBody>
      </p:sp>
    </p:spTree>
    <p:extLst>
      <p:ext uri="{BB962C8B-B14F-4D97-AF65-F5344CB8AC3E}">
        <p14:creationId xmlns:p14="http://schemas.microsoft.com/office/powerpoint/2010/main" val="167541506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sv-SE" noProof="0"/>
              <a:t>Klicka här för att ändra format</a:t>
            </a:r>
          </a:p>
        </p:txBody>
      </p:sp>
      <p:sp>
        <p:nvSpPr>
          <p:cNvPr id="3" name="Content Placeholder 2"/>
          <p:cNvSpPr>
            <a:spLocks noGrp="1"/>
          </p:cNvSpPr>
          <p:nvPr>
            <p:ph idx="1"/>
          </p:nvPr>
        </p:nvSpPr>
        <p:spPr>
          <a:xfrm>
            <a:off x="3575050" y="273053"/>
            <a:ext cx="5111750" cy="5853113"/>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noProof="0"/>
              <a:t>Redigera format för bakgrundstext</a:t>
            </a:r>
          </a:p>
        </p:txBody>
      </p:sp>
    </p:spTree>
    <p:extLst>
      <p:ext uri="{BB962C8B-B14F-4D97-AF65-F5344CB8AC3E}">
        <p14:creationId xmlns:p14="http://schemas.microsoft.com/office/powerpoint/2010/main" val="66812671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504132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849802" y="1214473"/>
            <a:ext cx="5391655" cy="2775761"/>
          </a:xfrm>
        </p:spPr>
        <p:txBody>
          <a:bodyPr anchor="b" anchorCtr="0"/>
          <a:lstStyle>
            <a:lvl1pPr algn="l">
              <a:defRPr sz="4000">
                <a:solidFill>
                  <a:srgbClr val="000000"/>
                </a:solidFill>
              </a:defRPr>
            </a:lvl1pPr>
          </a:lstStyle>
          <a:p>
            <a:r>
              <a:rPr lang="sv-SE" noProof="0"/>
              <a:t>Klicka här för att ändra format</a:t>
            </a:r>
          </a:p>
        </p:txBody>
      </p:sp>
      <p:sp>
        <p:nvSpPr>
          <p:cNvPr id="3" name="Subtitle 2"/>
          <p:cNvSpPr>
            <a:spLocks noGrp="1"/>
          </p:cNvSpPr>
          <p:nvPr>
            <p:ph type="subTitle" idx="1"/>
          </p:nvPr>
        </p:nvSpPr>
        <p:spPr>
          <a:xfrm>
            <a:off x="849800" y="4275981"/>
            <a:ext cx="5391654" cy="1752600"/>
          </a:xfrm>
        </p:spPr>
        <p:txBody>
          <a:bodyPr>
            <a:normAutofit/>
          </a:bodyPr>
          <a:lstStyle>
            <a:lvl1pPr marL="0" indent="0" algn="l">
              <a:buNone/>
              <a:defRPr sz="1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Klicka om du vill redigera mall för underrubrikformat</a:t>
            </a:r>
          </a:p>
        </p:txBody>
      </p:sp>
      <p:sp>
        <p:nvSpPr>
          <p:cNvPr id="11" name="Text Placeholder 10"/>
          <p:cNvSpPr>
            <a:spLocks noGrp="1"/>
          </p:cNvSpPr>
          <p:nvPr>
            <p:ph type="body" sz="quarter" idx="10" hasCustomPrompt="1"/>
          </p:nvPr>
        </p:nvSpPr>
        <p:spPr>
          <a:xfrm>
            <a:off x="849316" y="6048045"/>
            <a:ext cx="5392737" cy="461433"/>
          </a:xfrm>
        </p:spPr>
        <p:txBody>
          <a:bodyPr anchor="b" anchorCtr="0">
            <a:normAutofit/>
          </a:bodyPr>
          <a:lstStyle>
            <a:lvl1pPr marL="0" indent="0">
              <a:buNone/>
              <a:defRPr sz="1000">
                <a:solidFill>
                  <a:srgbClr val="CACFCF"/>
                </a:solidFill>
              </a:defRPr>
            </a:lvl1pPr>
          </a:lstStyle>
          <a:p>
            <a:pPr lvl="0"/>
            <a:r>
              <a:rPr lang="sv-SE" noProof="0"/>
              <a:t>Additional info</a:t>
            </a:r>
          </a:p>
        </p:txBody>
      </p:sp>
    </p:spTree>
    <p:extLst>
      <p:ext uri="{BB962C8B-B14F-4D97-AF65-F5344CB8AC3E}">
        <p14:creationId xmlns:p14="http://schemas.microsoft.com/office/powerpoint/2010/main" val="199790432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itle Slide Colo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49802" y="1214473"/>
            <a:ext cx="5391655" cy="2775761"/>
          </a:xfrm>
        </p:spPr>
        <p:txBody>
          <a:bodyPr anchor="b" anchorCtr="0"/>
          <a:lstStyle>
            <a:lvl1pPr algn="l">
              <a:defRPr sz="4000">
                <a:solidFill>
                  <a:schemeClr val="bg1"/>
                </a:solidFill>
              </a:defRPr>
            </a:lvl1pPr>
          </a:lstStyle>
          <a:p>
            <a:r>
              <a:rPr lang="sv-SE" noProof="0"/>
              <a:t>Klicka här för att ändra format</a:t>
            </a:r>
          </a:p>
        </p:txBody>
      </p:sp>
      <p:sp>
        <p:nvSpPr>
          <p:cNvPr id="3" name="Subtitle 2"/>
          <p:cNvSpPr>
            <a:spLocks noGrp="1"/>
          </p:cNvSpPr>
          <p:nvPr>
            <p:ph type="subTitle" idx="1"/>
          </p:nvPr>
        </p:nvSpPr>
        <p:spPr>
          <a:xfrm>
            <a:off x="849800" y="4275981"/>
            <a:ext cx="5391654" cy="1752600"/>
          </a:xfrm>
        </p:spPr>
        <p:txBody>
          <a:bodyPr>
            <a:normAutofit/>
          </a:bodyPr>
          <a:lstStyle>
            <a:lvl1pPr marL="0" indent="0" algn="l">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Klicka om du vill redigera mall för underrubrikformat</a:t>
            </a:r>
          </a:p>
        </p:txBody>
      </p:sp>
      <p:sp>
        <p:nvSpPr>
          <p:cNvPr id="11" name="Text Placeholder 10"/>
          <p:cNvSpPr>
            <a:spLocks noGrp="1"/>
          </p:cNvSpPr>
          <p:nvPr>
            <p:ph type="body" sz="quarter" idx="10" hasCustomPrompt="1"/>
          </p:nvPr>
        </p:nvSpPr>
        <p:spPr>
          <a:xfrm>
            <a:off x="849316" y="6048045"/>
            <a:ext cx="5392737" cy="461433"/>
          </a:xfrm>
        </p:spPr>
        <p:txBody>
          <a:bodyPr anchor="b" anchorCtr="0">
            <a:normAutofit/>
          </a:bodyPr>
          <a:lstStyle>
            <a:lvl1pPr marL="0" indent="0">
              <a:buNone/>
              <a:defRPr sz="1000">
                <a:solidFill>
                  <a:srgbClr val="FFFFFF"/>
                </a:solidFill>
              </a:defRPr>
            </a:lvl1pPr>
          </a:lstStyle>
          <a:p>
            <a:pPr lvl="0"/>
            <a:r>
              <a:rPr lang="sv-SE" noProof="0"/>
              <a:t>Additional info</a:t>
            </a:r>
          </a:p>
        </p:txBody>
      </p:sp>
      <p:sp>
        <p:nvSpPr>
          <p:cNvPr id="6" name="ClipArt Placeholder 7"/>
          <p:cNvSpPr>
            <a:spLocks noGrp="1"/>
          </p:cNvSpPr>
          <p:nvPr>
            <p:ph type="clipArt" sz="quarter" idx="11"/>
          </p:nvPr>
        </p:nvSpPr>
        <p:spPr>
          <a:xfrm>
            <a:off x="7496162" y="6174633"/>
            <a:ext cx="1247016" cy="410400"/>
          </a:xfrm>
          <a:blipFill rotWithShape="1">
            <a:blip r:embed="rId2"/>
            <a:stretch>
              <a:fillRect/>
            </a:stretch>
          </a:blipFill>
        </p:spPr>
        <p:txBody>
          <a:bodyPr>
            <a:normAutofit/>
          </a:bodyPr>
          <a:lstStyle>
            <a:lvl1pPr marL="0" indent="0">
              <a:buNone/>
              <a:defRPr sz="100">
                <a:solidFill>
                  <a:srgbClr val="FFFFFF"/>
                </a:solidFill>
              </a:defRPr>
            </a:lvl1pPr>
          </a:lstStyle>
          <a:p>
            <a:r>
              <a:rPr lang="sv-SE" noProof="0"/>
              <a:t>Klicka på ikonen för att lägga till onlinebild</a:t>
            </a:r>
          </a:p>
        </p:txBody>
      </p:sp>
    </p:spTree>
    <p:extLst>
      <p:ext uri="{BB962C8B-B14F-4D97-AF65-F5344CB8AC3E}">
        <p14:creationId xmlns:p14="http://schemas.microsoft.com/office/powerpoint/2010/main" val="32744315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a:t>Klicka här för att ändra format</a:t>
            </a:r>
          </a:p>
        </p:txBody>
      </p:sp>
      <p:sp>
        <p:nvSpPr>
          <p:cNvPr id="3" name="Content Placeholder 2"/>
          <p:cNvSpPr>
            <a:spLocks noGrp="1"/>
          </p:cNvSpPr>
          <p:nvPr>
            <p:ph idx="1"/>
          </p:nvPr>
        </p:nvSpPr>
        <p:spPr/>
        <p:txBody>
          <a:body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42633146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le, Content and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598514" y="2"/>
            <a:ext cx="2627485" cy="1942825"/>
          </a:xfrm>
        </p:spPr>
        <p:txBody>
          <a:bodyPr anchor="b" anchorCtr="0"/>
          <a:lstStyle>
            <a:lvl1pPr>
              <a:defRPr sz="2000"/>
            </a:lvl1pPr>
          </a:lstStyle>
          <a:p>
            <a:r>
              <a:rPr lang="sv-SE" noProof="0"/>
              <a:t>Klicka här för att ändra format</a:t>
            </a:r>
          </a:p>
        </p:txBody>
      </p:sp>
      <p:sp>
        <p:nvSpPr>
          <p:cNvPr id="3" name="Content Placeholder 2"/>
          <p:cNvSpPr>
            <a:spLocks noGrp="1"/>
          </p:cNvSpPr>
          <p:nvPr>
            <p:ph idx="1"/>
          </p:nvPr>
        </p:nvSpPr>
        <p:spPr>
          <a:xfrm>
            <a:off x="598514" y="2252157"/>
            <a:ext cx="2627485" cy="3840000"/>
          </a:xfrm>
        </p:spPr>
        <p:txBody>
          <a:bodyPr>
            <a:normAutofit/>
          </a:bodyPr>
          <a:lstStyle>
            <a:lvl1pPr>
              <a:defRPr sz="1100"/>
            </a:lvl1pPr>
            <a:lvl2pPr>
              <a:defRPr sz="1050"/>
            </a:lvl2pPr>
            <a:lvl3pPr>
              <a:defRPr sz="1000"/>
            </a:lvl3pPr>
            <a:lvl4pPr>
              <a:defRPr sz="900"/>
            </a:lvl4pPr>
            <a:lvl5pPr>
              <a:defRPr sz="900"/>
            </a:lvl5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5" name="Picture Placeholder 4"/>
          <p:cNvSpPr>
            <a:spLocks noGrp="1"/>
          </p:cNvSpPr>
          <p:nvPr>
            <p:ph type="pic" sz="quarter" idx="10"/>
          </p:nvPr>
        </p:nvSpPr>
        <p:spPr>
          <a:xfrm>
            <a:off x="3884616" y="0"/>
            <a:ext cx="5259387" cy="6858000"/>
          </a:xfrm>
        </p:spPr>
        <p:txBody>
          <a:bodyPr anchor="ctr" anchorCtr="0"/>
          <a:lstStyle>
            <a:lvl1pPr marL="0" indent="0" algn="ctr">
              <a:buNone/>
              <a:defRPr/>
            </a:lvl1pPr>
          </a:lstStyle>
          <a:p>
            <a:r>
              <a:rPr lang="sv-SE" noProof="0"/>
              <a:t>Klicka på ikonen för att lägga till en bild</a:t>
            </a:r>
          </a:p>
        </p:txBody>
      </p:sp>
      <p:sp>
        <p:nvSpPr>
          <p:cNvPr id="7" name="ClipArt Placeholder 7"/>
          <p:cNvSpPr>
            <a:spLocks noGrp="1"/>
          </p:cNvSpPr>
          <p:nvPr>
            <p:ph type="clipArt" sz="quarter" idx="11"/>
          </p:nvPr>
        </p:nvSpPr>
        <p:spPr>
          <a:xfrm>
            <a:off x="7496162" y="6174633"/>
            <a:ext cx="1247016" cy="410400"/>
          </a:xfrm>
          <a:blipFill rotWithShape="1">
            <a:blip r:embed="rId2"/>
            <a:stretch>
              <a:fillRect/>
            </a:stretch>
          </a:blipFill>
        </p:spPr>
        <p:txBody>
          <a:bodyPr>
            <a:normAutofit/>
          </a:bodyPr>
          <a:lstStyle>
            <a:lvl1pPr marL="0" indent="0">
              <a:buNone/>
              <a:defRPr sz="100">
                <a:solidFill>
                  <a:srgbClr val="FFFFFF"/>
                </a:solidFill>
              </a:defRPr>
            </a:lvl1pPr>
          </a:lstStyle>
          <a:p>
            <a:r>
              <a:rPr lang="sv-SE" noProof="0"/>
              <a:t>Klicka på ikonen för att lägga till onlinebild</a:t>
            </a:r>
          </a:p>
        </p:txBody>
      </p:sp>
    </p:spTree>
    <p:extLst>
      <p:ext uri="{BB962C8B-B14F-4D97-AF65-F5344CB8AC3E}">
        <p14:creationId xmlns:p14="http://schemas.microsoft.com/office/powerpoint/2010/main" val="253283400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Content and image left">
    <p:spTree>
      <p:nvGrpSpPr>
        <p:cNvPr id="1" name=""/>
        <p:cNvGrpSpPr/>
        <p:nvPr/>
      </p:nvGrpSpPr>
      <p:grpSpPr>
        <a:xfrm>
          <a:off x="0" y="0"/>
          <a:ext cx="0" cy="0"/>
          <a:chOff x="0" y="0"/>
          <a:chExt cx="0" cy="0"/>
        </a:xfrm>
      </p:grpSpPr>
      <p:sp>
        <p:nvSpPr>
          <p:cNvPr id="2" name="Title 1"/>
          <p:cNvSpPr>
            <a:spLocks noGrp="1"/>
          </p:cNvSpPr>
          <p:nvPr>
            <p:ph type="title"/>
          </p:nvPr>
        </p:nvSpPr>
        <p:spPr>
          <a:xfrm>
            <a:off x="5922937" y="2"/>
            <a:ext cx="2627485" cy="1942825"/>
          </a:xfrm>
        </p:spPr>
        <p:txBody>
          <a:bodyPr anchor="b" anchorCtr="0"/>
          <a:lstStyle>
            <a:lvl1pPr>
              <a:defRPr sz="2000"/>
            </a:lvl1pPr>
          </a:lstStyle>
          <a:p>
            <a:r>
              <a:rPr lang="sv-SE" noProof="0"/>
              <a:t>Klicka här för att ändra format</a:t>
            </a:r>
          </a:p>
        </p:txBody>
      </p:sp>
      <p:sp>
        <p:nvSpPr>
          <p:cNvPr id="3" name="Content Placeholder 2"/>
          <p:cNvSpPr>
            <a:spLocks noGrp="1"/>
          </p:cNvSpPr>
          <p:nvPr>
            <p:ph idx="1"/>
          </p:nvPr>
        </p:nvSpPr>
        <p:spPr>
          <a:xfrm>
            <a:off x="5922937" y="2252157"/>
            <a:ext cx="2627485" cy="3840000"/>
          </a:xfrm>
        </p:spPr>
        <p:txBody>
          <a:bodyPr>
            <a:normAutofit/>
          </a:bodyPr>
          <a:lstStyle>
            <a:lvl1pPr>
              <a:defRPr sz="1100"/>
            </a:lvl1pPr>
            <a:lvl2pPr>
              <a:defRPr sz="1050"/>
            </a:lvl2pPr>
            <a:lvl3pPr>
              <a:defRPr sz="1000"/>
            </a:lvl3pPr>
            <a:lvl4pPr>
              <a:defRPr sz="900"/>
            </a:lvl4pPr>
            <a:lvl5pPr>
              <a:defRPr sz="900"/>
            </a:lvl5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5" name="Picture Placeholder 4"/>
          <p:cNvSpPr>
            <a:spLocks noGrp="1"/>
          </p:cNvSpPr>
          <p:nvPr>
            <p:ph type="pic" sz="quarter" idx="10"/>
          </p:nvPr>
        </p:nvSpPr>
        <p:spPr>
          <a:xfrm>
            <a:off x="3" y="0"/>
            <a:ext cx="5259387" cy="6858000"/>
          </a:xfrm>
        </p:spPr>
        <p:txBody>
          <a:bodyPr anchor="ctr" anchorCtr="0"/>
          <a:lstStyle>
            <a:lvl1pPr marL="0" indent="0" algn="ctr">
              <a:buNone/>
              <a:defRPr/>
            </a:lvl1pPr>
          </a:lstStyle>
          <a:p>
            <a:r>
              <a:rPr lang="sv-SE" noProof="0"/>
              <a:t>Klicka på ikonen för att lägga till en bild</a:t>
            </a:r>
          </a:p>
        </p:txBody>
      </p:sp>
    </p:spTree>
    <p:extLst>
      <p:ext uri="{BB962C8B-B14F-4D97-AF65-F5344CB8AC3E}">
        <p14:creationId xmlns:p14="http://schemas.microsoft.com/office/powerpoint/2010/main" val="5864359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boxes">
    <p:bg>
      <p:bgPr>
        <a:solidFill>
          <a:schemeClr val="accent2"/>
        </a:solidFill>
        <a:effectLst/>
      </p:bgPr>
    </p:bg>
    <p:spTree>
      <p:nvGrpSpPr>
        <p:cNvPr id="1" name=""/>
        <p:cNvGrpSpPr/>
        <p:nvPr/>
      </p:nvGrpSpPr>
      <p:grpSpPr>
        <a:xfrm>
          <a:off x="0" y="0"/>
          <a:ext cx="0" cy="0"/>
          <a:chOff x="0" y="0"/>
          <a:chExt cx="0" cy="0"/>
        </a:xfrm>
      </p:grpSpPr>
      <p:sp>
        <p:nvSpPr>
          <p:cNvPr id="7" name="Content Placeholder 2"/>
          <p:cNvSpPr>
            <a:spLocks noGrp="1"/>
          </p:cNvSpPr>
          <p:nvPr>
            <p:ph idx="12" hasCustomPrompt="1"/>
          </p:nvPr>
        </p:nvSpPr>
        <p:spPr>
          <a:xfrm>
            <a:off x="3781938" y="2522457"/>
            <a:ext cx="1462642" cy="615432"/>
          </a:xfrm>
          <a:solidFill>
            <a:schemeClr val="accent3"/>
          </a:solidFill>
        </p:spPr>
        <p:txBody>
          <a:bodyPr wrap="square" lIns="216000" tIns="108000" rIns="216000" bIns="90000" anchor="ctr" anchorCtr="1">
            <a:spAutoFit/>
          </a:bodyPr>
          <a:lstStyle>
            <a:lvl1pPr marL="0" indent="0" algn="ctr">
              <a:lnSpc>
                <a:spcPct val="90000"/>
              </a:lnSpc>
              <a:spcBef>
                <a:spcPts val="900"/>
              </a:spcBef>
              <a:buNone/>
              <a:defRPr sz="3000" b="1">
                <a:solidFill>
                  <a:schemeClr val="bg1"/>
                </a:solidFill>
              </a:defRPr>
            </a:lvl1pPr>
            <a:lvl2pPr marL="0" indent="0" algn="ctr">
              <a:spcBef>
                <a:spcPts val="900"/>
              </a:spcBef>
              <a:buNone/>
              <a:defRPr>
                <a:solidFill>
                  <a:schemeClr val="bg1"/>
                </a:solidFill>
              </a:defRPr>
            </a:lvl2pPr>
            <a:lvl3pPr marL="0" indent="0" algn="ctr">
              <a:spcBef>
                <a:spcPts val="900"/>
              </a:spcBef>
              <a:buNone/>
              <a:defRPr>
                <a:solidFill>
                  <a:schemeClr val="bg1"/>
                </a:solidFill>
              </a:defRPr>
            </a:lvl3pPr>
            <a:lvl4pPr marL="0" indent="0" algn="ctr">
              <a:spcBef>
                <a:spcPts val="900"/>
              </a:spcBef>
              <a:buNone/>
              <a:defRPr>
                <a:solidFill>
                  <a:schemeClr val="bg1"/>
                </a:solidFill>
              </a:defRPr>
            </a:lvl4pPr>
            <a:lvl5pPr marL="0" indent="0" algn="ctr">
              <a:spcBef>
                <a:spcPts val="900"/>
              </a:spcBef>
              <a:buNone/>
              <a:defRPr>
                <a:solidFill>
                  <a:schemeClr val="bg1"/>
                </a:solidFill>
              </a:defRPr>
            </a:lvl5pPr>
          </a:lstStyle>
          <a:p>
            <a:pPr lvl="0"/>
            <a:r>
              <a:rPr lang="sv-SE" noProof="0"/>
              <a:t>XXX</a:t>
            </a:r>
          </a:p>
        </p:txBody>
      </p:sp>
      <p:sp>
        <p:nvSpPr>
          <p:cNvPr id="9" name="Content Placeholder 2"/>
          <p:cNvSpPr>
            <a:spLocks noGrp="1"/>
          </p:cNvSpPr>
          <p:nvPr>
            <p:ph idx="13" hasCustomPrompt="1"/>
          </p:nvPr>
        </p:nvSpPr>
        <p:spPr>
          <a:xfrm>
            <a:off x="3928470" y="3214496"/>
            <a:ext cx="1462642" cy="615432"/>
          </a:xfrm>
          <a:solidFill>
            <a:schemeClr val="accent3"/>
          </a:solidFill>
        </p:spPr>
        <p:txBody>
          <a:bodyPr wrap="square" lIns="216000" tIns="108000" rIns="216000" bIns="90000" anchor="ctr" anchorCtr="1">
            <a:spAutoFit/>
          </a:bodyPr>
          <a:lstStyle>
            <a:lvl1pPr marL="0" indent="0" algn="ctr">
              <a:lnSpc>
                <a:spcPct val="90000"/>
              </a:lnSpc>
              <a:spcBef>
                <a:spcPts val="900"/>
              </a:spcBef>
              <a:buNone/>
              <a:defRPr sz="3000" b="1">
                <a:solidFill>
                  <a:schemeClr val="bg1"/>
                </a:solidFill>
              </a:defRPr>
            </a:lvl1pPr>
            <a:lvl2pPr marL="0" indent="0" algn="ctr">
              <a:spcBef>
                <a:spcPts val="900"/>
              </a:spcBef>
              <a:buNone/>
              <a:defRPr>
                <a:solidFill>
                  <a:schemeClr val="bg1"/>
                </a:solidFill>
              </a:defRPr>
            </a:lvl2pPr>
            <a:lvl3pPr marL="0" indent="0" algn="ctr">
              <a:spcBef>
                <a:spcPts val="900"/>
              </a:spcBef>
              <a:buNone/>
              <a:defRPr>
                <a:solidFill>
                  <a:schemeClr val="bg1"/>
                </a:solidFill>
              </a:defRPr>
            </a:lvl3pPr>
            <a:lvl4pPr marL="0" indent="0" algn="ctr">
              <a:spcBef>
                <a:spcPts val="900"/>
              </a:spcBef>
              <a:buNone/>
              <a:defRPr>
                <a:solidFill>
                  <a:schemeClr val="bg1"/>
                </a:solidFill>
              </a:defRPr>
            </a:lvl4pPr>
            <a:lvl5pPr marL="0" indent="0" algn="ctr">
              <a:spcBef>
                <a:spcPts val="900"/>
              </a:spcBef>
              <a:buNone/>
              <a:defRPr>
                <a:solidFill>
                  <a:schemeClr val="bg1"/>
                </a:solidFill>
              </a:defRPr>
            </a:lvl5pPr>
          </a:lstStyle>
          <a:p>
            <a:pPr lvl="0"/>
            <a:r>
              <a:rPr lang="sv-SE" noProof="0"/>
              <a:t>XXX</a:t>
            </a:r>
          </a:p>
        </p:txBody>
      </p:sp>
      <p:sp>
        <p:nvSpPr>
          <p:cNvPr id="6" name="ClipArt Placeholder 7"/>
          <p:cNvSpPr>
            <a:spLocks noGrp="1"/>
          </p:cNvSpPr>
          <p:nvPr>
            <p:ph type="clipArt" sz="quarter" idx="11"/>
          </p:nvPr>
        </p:nvSpPr>
        <p:spPr>
          <a:xfrm>
            <a:off x="7496162" y="6174633"/>
            <a:ext cx="1247016" cy="410400"/>
          </a:xfrm>
          <a:blipFill rotWithShape="1">
            <a:blip r:embed="rId2"/>
            <a:stretch>
              <a:fillRect/>
            </a:stretch>
          </a:blipFill>
        </p:spPr>
        <p:txBody>
          <a:bodyPr>
            <a:normAutofit/>
          </a:bodyPr>
          <a:lstStyle>
            <a:lvl1pPr marL="0" indent="0">
              <a:buNone/>
              <a:defRPr sz="100">
                <a:solidFill>
                  <a:srgbClr val="FFFFFF"/>
                </a:solidFill>
              </a:defRPr>
            </a:lvl1pPr>
          </a:lstStyle>
          <a:p>
            <a:r>
              <a:rPr lang="sv-SE" noProof="0"/>
              <a:t>Klicka på ikonen för att lägga till onlinebild</a:t>
            </a:r>
          </a:p>
        </p:txBody>
      </p:sp>
    </p:spTree>
    <p:extLst>
      <p:ext uri="{BB962C8B-B14F-4D97-AF65-F5344CB8AC3E}">
        <p14:creationId xmlns:p14="http://schemas.microsoft.com/office/powerpoint/2010/main" val="39386977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tmplLst>
          <p:tmpl>
            <p:tnLst>
              <p:par>
                <p:cTn presetID="10" presetClass="entr" presetSubtype="0" fill="hold" nodeType="afterEffect">
                  <p:stCondLst>
                    <p:cond delay="5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animBg="1">
        <p:tmplLst>
          <p:tmpl>
            <p:tnLst>
              <p:par>
                <p:cTn presetID="10" presetClass="entr" presetSubtype="0" fill="hold" nodeType="afterEffect">
                  <p:stCondLst>
                    <p:cond delay="5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Covering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6858000"/>
          </a:xfrm>
        </p:spPr>
        <p:txBody>
          <a:bodyPr anchor="ctr" anchorCtr="0"/>
          <a:lstStyle>
            <a:lvl1pPr marL="0" indent="0" algn="ctr">
              <a:buNone/>
              <a:defRPr/>
            </a:lvl1pPr>
          </a:lstStyle>
          <a:p>
            <a:r>
              <a:rPr lang="sv-SE"/>
              <a:t>Klicka på ikonen för att lägga till en bild</a:t>
            </a:r>
            <a:endParaRPr lang="en-US"/>
          </a:p>
        </p:txBody>
      </p:sp>
      <p:sp>
        <p:nvSpPr>
          <p:cNvPr id="4" name="ClipArt Placeholder 7"/>
          <p:cNvSpPr>
            <a:spLocks noGrp="1"/>
          </p:cNvSpPr>
          <p:nvPr>
            <p:ph type="clipArt" sz="quarter" idx="11"/>
          </p:nvPr>
        </p:nvSpPr>
        <p:spPr>
          <a:xfrm>
            <a:off x="7496162" y="6174633"/>
            <a:ext cx="1247016" cy="410400"/>
          </a:xfrm>
          <a:blipFill rotWithShape="1">
            <a:blip r:embed="rId2"/>
            <a:stretch>
              <a:fillRect/>
            </a:stretch>
          </a:blipFill>
        </p:spPr>
        <p:txBody>
          <a:bodyPr>
            <a:normAutofit/>
          </a:bodyPr>
          <a:lstStyle>
            <a:lvl1pPr marL="0" indent="0">
              <a:buNone/>
              <a:defRPr sz="100">
                <a:solidFill>
                  <a:srgbClr val="FFFFFF"/>
                </a:solidFill>
              </a:defRPr>
            </a:lvl1pPr>
          </a:lstStyle>
          <a:p>
            <a:r>
              <a:rPr lang="sv-SE"/>
              <a:t>Klicka på ikonen för att lägga till onlinebild</a:t>
            </a:r>
            <a:endParaRPr lang="en-US"/>
          </a:p>
        </p:txBody>
      </p:sp>
    </p:spTree>
    <p:extLst>
      <p:ext uri="{BB962C8B-B14F-4D97-AF65-F5344CB8AC3E}">
        <p14:creationId xmlns:p14="http://schemas.microsoft.com/office/powerpoint/2010/main" val="23056368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2000" y="799828"/>
            <a:ext cx="6480000" cy="4859523"/>
          </a:xfrm>
        </p:spPr>
        <p:txBody>
          <a:bodyPr anchor="ctr" anchorCtr="0"/>
          <a:lstStyle>
            <a:lvl1pPr marL="0" indent="0" algn="ctr">
              <a:spcBef>
                <a:spcPts val="1200"/>
              </a:spcBef>
              <a:buNone/>
              <a:defRPr sz="2800" b="1"/>
            </a:lvl1pPr>
            <a:lvl2pPr marL="0" indent="0" algn="ctr">
              <a:spcBef>
                <a:spcPts val="1200"/>
              </a:spcBef>
              <a:buNone/>
              <a:defRPr/>
            </a:lvl2pPr>
            <a:lvl3pPr marL="0" indent="0" algn="ctr">
              <a:spcBef>
                <a:spcPts val="1200"/>
              </a:spcBef>
              <a:buNone/>
              <a:defRPr/>
            </a:lvl3pPr>
            <a:lvl4pPr marL="0" indent="0" algn="ctr">
              <a:spcBef>
                <a:spcPts val="1200"/>
              </a:spcBef>
              <a:buNone/>
              <a:defRPr/>
            </a:lvl4pPr>
            <a:lvl5pPr marL="0" indent="0" algn="ctr">
              <a:spcBef>
                <a:spcPts val="1200"/>
              </a:spcBef>
              <a:buNone/>
              <a:defRPr/>
            </a:lvl5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259169101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0" presetClass="entr" presetSubtype="0" fill="hold" nodeType="after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Big text Colore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3094" y="791972"/>
            <a:ext cx="6480000" cy="4859523"/>
          </a:xfrm>
        </p:spPr>
        <p:txBody>
          <a:bodyPr anchor="ctr" anchorCtr="0"/>
          <a:lstStyle>
            <a:lvl1pPr marL="0" indent="0" algn="ctr">
              <a:spcBef>
                <a:spcPts val="1200"/>
              </a:spcBef>
              <a:buNone/>
              <a:defRPr sz="2800" b="1">
                <a:solidFill>
                  <a:schemeClr val="bg1"/>
                </a:solidFill>
              </a:defRPr>
            </a:lvl1pPr>
            <a:lvl2pPr marL="0" indent="0" algn="ctr">
              <a:spcBef>
                <a:spcPts val="1200"/>
              </a:spcBef>
              <a:buNone/>
              <a:defRPr>
                <a:solidFill>
                  <a:schemeClr val="bg1"/>
                </a:solidFill>
              </a:defRPr>
            </a:lvl2pPr>
            <a:lvl3pPr marL="0" indent="0" algn="ctr">
              <a:spcBef>
                <a:spcPts val="1200"/>
              </a:spcBef>
              <a:buNone/>
              <a:defRPr>
                <a:solidFill>
                  <a:schemeClr val="bg1"/>
                </a:solidFill>
              </a:defRPr>
            </a:lvl3pPr>
            <a:lvl4pPr marL="0" indent="0" algn="ctr">
              <a:spcBef>
                <a:spcPts val="1200"/>
              </a:spcBef>
              <a:buNone/>
              <a:defRPr>
                <a:solidFill>
                  <a:schemeClr val="bg1"/>
                </a:solidFill>
              </a:defRPr>
            </a:lvl4pPr>
            <a:lvl5pPr marL="0" indent="0" algn="ctr">
              <a:spcBef>
                <a:spcPts val="1200"/>
              </a:spcBef>
              <a:buNone/>
              <a:defRPr>
                <a:solidFill>
                  <a:schemeClr val="bg1"/>
                </a:solidFill>
              </a:defRPr>
            </a:lvl5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4" name="ClipArt Placeholder 7"/>
          <p:cNvSpPr>
            <a:spLocks noGrp="1"/>
          </p:cNvSpPr>
          <p:nvPr>
            <p:ph type="clipArt" sz="quarter" idx="11"/>
          </p:nvPr>
        </p:nvSpPr>
        <p:spPr>
          <a:xfrm>
            <a:off x="7496162" y="6174633"/>
            <a:ext cx="1247016" cy="410400"/>
          </a:xfrm>
          <a:blipFill rotWithShape="1">
            <a:blip r:embed="rId2"/>
            <a:stretch>
              <a:fillRect/>
            </a:stretch>
          </a:blipFill>
        </p:spPr>
        <p:txBody>
          <a:bodyPr>
            <a:normAutofit/>
          </a:bodyPr>
          <a:lstStyle>
            <a:lvl1pPr marL="0" indent="0">
              <a:buNone/>
              <a:defRPr sz="100">
                <a:solidFill>
                  <a:srgbClr val="FFFFFF"/>
                </a:solidFill>
              </a:defRPr>
            </a:lvl1pPr>
          </a:lstStyle>
          <a:p>
            <a:r>
              <a:rPr lang="sv-SE" noProof="0"/>
              <a:t>Klicka på ikonen för att lägga till onlinebild</a:t>
            </a:r>
          </a:p>
        </p:txBody>
      </p:sp>
    </p:spTree>
    <p:extLst>
      <p:ext uri="{BB962C8B-B14F-4D97-AF65-F5344CB8AC3E}">
        <p14:creationId xmlns:p14="http://schemas.microsoft.com/office/powerpoint/2010/main" val="348773444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0" presetClass="entr" presetSubtype="0" fill="hold" nodeType="after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extboxes">
    <p:bg>
      <p:bgPr>
        <a:solidFill>
          <a:schemeClr val="accent2"/>
        </a:solidFill>
        <a:effectLst/>
      </p:bgPr>
    </p:bg>
    <p:spTree>
      <p:nvGrpSpPr>
        <p:cNvPr id="1" name=""/>
        <p:cNvGrpSpPr/>
        <p:nvPr/>
      </p:nvGrpSpPr>
      <p:grpSpPr>
        <a:xfrm>
          <a:off x="0" y="0"/>
          <a:ext cx="0" cy="0"/>
          <a:chOff x="0" y="0"/>
          <a:chExt cx="0" cy="0"/>
        </a:xfrm>
      </p:grpSpPr>
      <p:sp>
        <p:nvSpPr>
          <p:cNvPr id="7" name="Content Placeholder 2"/>
          <p:cNvSpPr>
            <a:spLocks noGrp="1"/>
          </p:cNvSpPr>
          <p:nvPr>
            <p:ph idx="12" hasCustomPrompt="1"/>
          </p:nvPr>
        </p:nvSpPr>
        <p:spPr>
          <a:xfrm>
            <a:off x="3781936" y="2448075"/>
            <a:ext cx="1462642" cy="764191"/>
          </a:xfrm>
          <a:solidFill>
            <a:schemeClr val="accent3"/>
          </a:solidFill>
        </p:spPr>
        <p:txBody>
          <a:bodyPr wrap="square" lIns="216000" tIns="108000" rIns="216000" bIns="90000" anchor="ctr" anchorCtr="1">
            <a:spAutoFit/>
          </a:bodyPr>
          <a:lstStyle>
            <a:lvl1pPr marL="0" indent="0" algn="ctr">
              <a:lnSpc>
                <a:spcPct val="90000"/>
              </a:lnSpc>
              <a:spcBef>
                <a:spcPts val="1200"/>
              </a:spcBef>
              <a:buNone/>
              <a:defRPr sz="4000" b="1">
                <a:solidFill>
                  <a:schemeClr val="bg1"/>
                </a:solidFill>
              </a:defRPr>
            </a:lvl1pPr>
            <a:lvl2pPr marL="0" indent="0" algn="ctr">
              <a:spcBef>
                <a:spcPts val="1200"/>
              </a:spcBef>
              <a:buNone/>
              <a:defRPr>
                <a:solidFill>
                  <a:schemeClr val="bg1"/>
                </a:solidFill>
              </a:defRPr>
            </a:lvl2pPr>
            <a:lvl3pPr marL="0" indent="0" algn="ctr">
              <a:spcBef>
                <a:spcPts val="1200"/>
              </a:spcBef>
              <a:buNone/>
              <a:defRPr>
                <a:solidFill>
                  <a:schemeClr val="bg1"/>
                </a:solidFill>
              </a:defRPr>
            </a:lvl3pPr>
            <a:lvl4pPr marL="0" indent="0" algn="ctr">
              <a:spcBef>
                <a:spcPts val="1200"/>
              </a:spcBef>
              <a:buNone/>
              <a:defRPr>
                <a:solidFill>
                  <a:schemeClr val="bg1"/>
                </a:solidFill>
              </a:defRPr>
            </a:lvl4pPr>
            <a:lvl5pPr marL="0" indent="0" algn="ctr">
              <a:spcBef>
                <a:spcPts val="1200"/>
              </a:spcBef>
              <a:buNone/>
              <a:defRPr>
                <a:solidFill>
                  <a:schemeClr val="bg1"/>
                </a:solidFill>
              </a:defRPr>
            </a:lvl5pPr>
          </a:lstStyle>
          <a:p>
            <a:pPr lvl="0"/>
            <a:r>
              <a:rPr lang="sv-SE" noProof="0"/>
              <a:t>XXX</a:t>
            </a:r>
          </a:p>
        </p:txBody>
      </p:sp>
      <p:sp>
        <p:nvSpPr>
          <p:cNvPr id="9" name="Content Placeholder 2"/>
          <p:cNvSpPr>
            <a:spLocks noGrp="1"/>
          </p:cNvSpPr>
          <p:nvPr>
            <p:ph idx="13" hasCustomPrompt="1"/>
          </p:nvPr>
        </p:nvSpPr>
        <p:spPr>
          <a:xfrm>
            <a:off x="3928468" y="3140117"/>
            <a:ext cx="1462642" cy="764191"/>
          </a:xfrm>
          <a:solidFill>
            <a:schemeClr val="accent3"/>
          </a:solidFill>
        </p:spPr>
        <p:txBody>
          <a:bodyPr wrap="square" lIns="216000" tIns="108000" rIns="216000" bIns="90000" anchor="ctr" anchorCtr="1">
            <a:spAutoFit/>
          </a:bodyPr>
          <a:lstStyle>
            <a:lvl1pPr marL="0" indent="0" algn="ctr">
              <a:lnSpc>
                <a:spcPct val="90000"/>
              </a:lnSpc>
              <a:spcBef>
                <a:spcPts val="1200"/>
              </a:spcBef>
              <a:buNone/>
              <a:defRPr sz="4000" b="1">
                <a:solidFill>
                  <a:schemeClr val="bg1"/>
                </a:solidFill>
              </a:defRPr>
            </a:lvl1pPr>
            <a:lvl2pPr marL="0" indent="0" algn="ctr">
              <a:spcBef>
                <a:spcPts val="1200"/>
              </a:spcBef>
              <a:buNone/>
              <a:defRPr>
                <a:solidFill>
                  <a:schemeClr val="bg1"/>
                </a:solidFill>
              </a:defRPr>
            </a:lvl2pPr>
            <a:lvl3pPr marL="0" indent="0" algn="ctr">
              <a:spcBef>
                <a:spcPts val="1200"/>
              </a:spcBef>
              <a:buNone/>
              <a:defRPr>
                <a:solidFill>
                  <a:schemeClr val="bg1"/>
                </a:solidFill>
              </a:defRPr>
            </a:lvl3pPr>
            <a:lvl4pPr marL="0" indent="0" algn="ctr">
              <a:spcBef>
                <a:spcPts val="1200"/>
              </a:spcBef>
              <a:buNone/>
              <a:defRPr>
                <a:solidFill>
                  <a:schemeClr val="bg1"/>
                </a:solidFill>
              </a:defRPr>
            </a:lvl4pPr>
            <a:lvl5pPr marL="0" indent="0" algn="ctr">
              <a:spcBef>
                <a:spcPts val="1200"/>
              </a:spcBef>
              <a:buNone/>
              <a:defRPr>
                <a:solidFill>
                  <a:schemeClr val="bg1"/>
                </a:solidFill>
              </a:defRPr>
            </a:lvl5pPr>
          </a:lstStyle>
          <a:p>
            <a:pPr lvl="0"/>
            <a:r>
              <a:rPr lang="sv-SE" noProof="0"/>
              <a:t>XXX</a:t>
            </a:r>
          </a:p>
        </p:txBody>
      </p:sp>
      <p:sp>
        <p:nvSpPr>
          <p:cNvPr id="6" name="ClipArt Placeholder 7"/>
          <p:cNvSpPr>
            <a:spLocks noGrp="1"/>
          </p:cNvSpPr>
          <p:nvPr>
            <p:ph type="clipArt" sz="quarter" idx="11"/>
          </p:nvPr>
        </p:nvSpPr>
        <p:spPr>
          <a:xfrm>
            <a:off x="7496162" y="6174633"/>
            <a:ext cx="1247016" cy="410400"/>
          </a:xfrm>
          <a:blipFill rotWithShape="1">
            <a:blip r:embed="rId2"/>
            <a:stretch>
              <a:fillRect/>
            </a:stretch>
          </a:blipFill>
        </p:spPr>
        <p:txBody>
          <a:bodyPr>
            <a:normAutofit/>
          </a:bodyPr>
          <a:lstStyle>
            <a:lvl1pPr marL="0" indent="0">
              <a:buNone/>
              <a:defRPr sz="100">
                <a:solidFill>
                  <a:srgbClr val="FFFFFF"/>
                </a:solidFill>
              </a:defRPr>
            </a:lvl1pPr>
          </a:lstStyle>
          <a:p>
            <a:r>
              <a:rPr lang="sv-SE" noProof="0"/>
              <a:t>Klicka på ikonen för att lägga till onlinebild</a:t>
            </a:r>
          </a:p>
        </p:txBody>
      </p:sp>
    </p:spTree>
    <p:extLst>
      <p:ext uri="{BB962C8B-B14F-4D97-AF65-F5344CB8AC3E}">
        <p14:creationId xmlns:p14="http://schemas.microsoft.com/office/powerpoint/2010/main" val="251552313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tmplLst>
          <p:tmpl>
            <p:tnLst>
              <p:par>
                <p:cTn presetID="10" presetClass="entr" presetSubtype="0" fill="hold" nodeType="afterEffect">
                  <p:stCondLst>
                    <p:cond delay="5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animBg="1">
        <p:tmplLst>
          <p:tmpl>
            <p:tnLst>
              <p:par>
                <p:cTn presetID="10" presetClass="entr" presetSubtype="0" fill="hold" nodeType="afterEffect">
                  <p:stCondLst>
                    <p:cond delay="5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Big text w/ covering image">
    <p:bg>
      <p:bgPr>
        <a:solidFill>
          <a:schemeClr val="bg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6858000"/>
          </a:xfrm>
        </p:spPr>
        <p:txBody>
          <a:bodyPr anchor="ctr" anchorCtr="0"/>
          <a:lstStyle>
            <a:lvl1pPr marL="0" indent="0" algn="ctr">
              <a:buNone/>
              <a:defRPr/>
            </a:lvl1pPr>
          </a:lstStyle>
          <a:p>
            <a:r>
              <a:rPr lang="sv-SE" noProof="0"/>
              <a:t>Klicka på ikonen för att lägga till en bild</a:t>
            </a:r>
          </a:p>
        </p:txBody>
      </p:sp>
      <p:sp>
        <p:nvSpPr>
          <p:cNvPr id="3" name="Content Placeholder 2"/>
          <p:cNvSpPr>
            <a:spLocks noGrp="1"/>
          </p:cNvSpPr>
          <p:nvPr>
            <p:ph idx="1"/>
          </p:nvPr>
        </p:nvSpPr>
        <p:spPr>
          <a:xfrm>
            <a:off x="1383094" y="791972"/>
            <a:ext cx="6480000" cy="4859523"/>
          </a:xfrm>
        </p:spPr>
        <p:txBody>
          <a:bodyPr anchor="ctr" anchorCtr="0"/>
          <a:lstStyle>
            <a:lvl1pPr marL="0" indent="0" algn="ctr">
              <a:spcBef>
                <a:spcPts val="1200"/>
              </a:spcBef>
              <a:buNone/>
              <a:defRPr sz="2800" b="1">
                <a:solidFill>
                  <a:schemeClr val="bg1"/>
                </a:solidFill>
              </a:defRPr>
            </a:lvl1pPr>
            <a:lvl2pPr marL="0" indent="0" algn="ctr">
              <a:spcBef>
                <a:spcPts val="1200"/>
              </a:spcBef>
              <a:buNone/>
              <a:defRPr>
                <a:solidFill>
                  <a:schemeClr val="bg1"/>
                </a:solidFill>
              </a:defRPr>
            </a:lvl2pPr>
            <a:lvl3pPr marL="0" indent="0" algn="ctr">
              <a:spcBef>
                <a:spcPts val="1200"/>
              </a:spcBef>
              <a:buNone/>
              <a:defRPr>
                <a:solidFill>
                  <a:schemeClr val="bg1"/>
                </a:solidFill>
              </a:defRPr>
            </a:lvl3pPr>
            <a:lvl4pPr marL="0" indent="0" algn="ctr">
              <a:spcBef>
                <a:spcPts val="1200"/>
              </a:spcBef>
              <a:buNone/>
              <a:defRPr>
                <a:solidFill>
                  <a:schemeClr val="bg1"/>
                </a:solidFill>
              </a:defRPr>
            </a:lvl4pPr>
            <a:lvl5pPr marL="0" indent="0" algn="ctr">
              <a:spcBef>
                <a:spcPts val="1200"/>
              </a:spcBef>
              <a:buNone/>
              <a:defRPr>
                <a:solidFill>
                  <a:schemeClr val="bg1"/>
                </a:solidFill>
              </a:defRPr>
            </a:lvl5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7" name="ClipArt Placeholder 7"/>
          <p:cNvSpPr>
            <a:spLocks noGrp="1"/>
          </p:cNvSpPr>
          <p:nvPr>
            <p:ph type="clipArt" sz="quarter" idx="11"/>
          </p:nvPr>
        </p:nvSpPr>
        <p:spPr>
          <a:xfrm>
            <a:off x="7496162" y="6174633"/>
            <a:ext cx="1247016" cy="410400"/>
          </a:xfrm>
          <a:blipFill rotWithShape="1">
            <a:blip r:embed="rId2"/>
            <a:stretch>
              <a:fillRect/>
            </a:stretch>
          </a:blipFill>
        </p:spPr>
        <p:txBody>
          <a:bodyPr>
            <a:normAutofit/>
          </a:bodyPr>
          <a:lstStyle>
            <a:lvl1pPr marL="0" indent="0">
              <a:buNone/>
              <a:defRPr sz="100">
                <a:solidFill>
                  <a:srgbClr val="FFFFFF"/>
                </a:solidFill>
              </a:defRPr>
            </a:lvl1pPr>
          </a:lstStyle>
          <a:p>
            <a:r>
              <a:rPr lang="sv-SE" noProof="0"/>
              <a:t>Klicka på ikonen för att lägga till onlinebild</a:t>
            </a:r>
          </a:p>
        </p:txBody>
      </p:sp>
    </p:spTree>
    <p:extLst>
      <p:ext uri="{BB962C8B-B14F-4D97-AF65-F5344CB8AC3E}">
        <p14:creationId xmlns:p14="http://schemas.microsoft.com/office/powerpoint/2010/main" val="337006872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0" presetClass="entr" presetSubtype="0" fill="hold" nodeType="after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457200" y="799825"/>
            <a:ext cx="8229600" cy="1143000"/>
          </a:xfrm>
        </p:spPr>
        <p:txBody>
          <a:bodyPr/>
          <a:lstStyle/>
          <a:p>
            <a:r>
              <a:rPr lang="sv-SE" noProof="0"/>
              <a:t>Klicka här för att ändra format</a:t>
            </a:r>
          </a:p>
        </p:txBody>
      </p:sp>
      <p:sp>
        <p:nvSpPr>
          <p:cNvPr id="3" name="Content Placeholder 2"/>
          <p:cNvSpPr>
            <a:spLocks noGrp="1"/>
          </p:cNvSpPr>
          <p:nvPr>
            <p:ph sz="half" idx="1"/>
          </p:nvPr>
        </p:nvSpPr>
        <p:spPr>
          <a:xfrm>
            <a:off x="457200" y="2208964"/>
            <a:ext cx="4038600" cy="3917201"/>
          </a:xfrm>
        </p:spPr>
        <p:txBody>
          <a:bodyPr>
            <a:normAutofit/>
          </a:bodyPr>
          <a:lstStyle>
            <a:lvl1pPr>
              <a:defRPr sz="1400"/>
            </a:lvl1pPr>
            <a:lvl2pPr>
              <a:defRPr sz="1200"/>
            </a:lvl2pPr>
            <a:lvl3pPr>
              <a:defRPr sz="1100"/>
            </a:lvl3pPr>
            <a:lvl4pPr>
              <a:defRPr sz="1050"/>
            </a:lvl4pPr>
            <a:lvl5pPr>
              <a:defRPr sz="1050"/>
            </a:lvl5pPr>
            <a:lvl6pPr>
              <a:defRPr sz="1800"/>
            </a:lvl6pPr>
            <a:lvl7pPr>
              <a:defRPr sz="1800"/>
            </a:lvl7pPr>
            <a:lvl8pPr>
              <a:defRPr sz="1800"/>
            </a:lvl8pPr>
            <a:lvl9pPr>
              <a:defRPr sz="1800"/>
            </a:lvl9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4" name="Content Placeholder 3"/>
          <p:cNvSpPr>
            <a:spLocks noGrp="1"/>
          </p:cNvSpPr>
          <p:nvPr>
            <p:ph sz="half" idx="2"/>
          </p:nvPr>
        </p:nvSpPr>
        <p:spPr>
          <a:xfrm>
            <a:off x="4648200" y="2208964"/>
            <a:ext cx="4038600" cy="3917201"/>
          </a:xfrm>
        </p:spPr>
        <p:txBody>
          <a:bodyPr>
            <a:normAutofit/>
          </a:bodyPr>
          <a:lstStyle>
            <a:lvl1pPr>
              <a:defRPr sz="1400"/>
            </a:lvl1pPr>
            <a:lvl2pPr>
              <a:defRPr sz="1200"/>
            </a:lvl2pPr>
            <a:lvl3pPr>
              <a:defRPr sz="1100"/>
            </a:lvl3pPr>
            <a:lvl4pPr>
              <a:defRPr sz="1050"/>
            </a:lvl4pPr>
            <a:lvl5pPr>
              <a:defRPr sz="1050"/>
            </a:lvl5pPr>
            <a:lvl6pPr>
              <a:defRPr sz="1800"/>
            </a:lvl6pPr>
            <a:lvl7pPr>
              <a:defRPr sz="1800"/>
            </a:lvl7pPr>
            <a:lvl8pPr>
              <a:defRPr sz="1800"/>
            </a:lvl8pPr>
            <a:lvl9pPr>
              <a:defRPr sz="1800"/>
            </a:lvl9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27023115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457200" y="799825"/>
            <a:ext cx="8229600" cy="1143000"/>
          </a:xfrm>
        </p:spPr>
        <p:txBody>
          <a:bodyPr/>
          <a:lstStyle>
            <a:lvl1pPr>
              <a:defRPr/>
            </a:lvl1pPr>
          </a:lstStyle>
          <a:p>
            <a:r>
              <a:rPr lang="sv-SE" noProof="0"/>
              <a:t>Klicka här för att ändra format</a:t>
            </a:r>
          </a:p>
        </p:txBody>
      </p:sp>
      <p:sp>
        <p:nvSpPr>
          <p:cNvPr id="3" name="Text Placeholder 2"/>
          <p:cNvSpPr>
            <a:spLocks noGrp="1"/>
          </p:cNvSpPr>
          <p:nvPr>
            <p:ph type="body" idx="1"/>
          </p:nvPr>
        </p:nvSpPr>
        <p:spPr>
          <a:xfrm>
            <a:off x="457200" y="2162797"/>
            <a:ext cx="4040188" cy="639763"/>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noProof="0"/>
              <a:t>Redigera format för bakgrundstext</a:t>
            </a:r>
          </a:p>
        </p:txBody>
      </p:sp>
      <p:sp>
        <p:nvSpPr>
          <p:cNvPr id="4" name="Content Placeholder 3"/>
          <p:cNvSpPr>
            <a:spLocks noGrp="1"/>
          </p:cNvSpPr>
          <p:nvPr>
            <p:ph sz="half" idx="2"/>
          </p:nvPr>
        </p:nvSpPr>
        <p:spPr>
          <a:xfrm>
            <a:off x="457200" y="2802561"/>
            <a:ext cx="4040188" cy="3323603"/>
          </a:xfrm>
        </p:spPr>
        <p:txBody>
          <a:bodyPr>
            <a:normAutofit/>
          </a:bodyPr>
          <a:lstStyle>
            <a:lvl1pPr>
              <a:defRPr sz="1200"/>
            </a:lvl1pPr>
            <a:lvl2pPr>
              <a:defRPr sz="1100"/>
            </a:lvl2pPr>
            <a:lvl3pPr>
              <a:defRPr sz="1050"/>
            </a:lvl3pPr>
            <a:lvl4pPr>
              <a:defRPr sz="1000"/>
            </a:lvl4pPr>
            <a:lvl5pPr>
              <a:defRPr sz="1000"/>
            </a:lvl5pPr>
            <a:lvl6pPr>
              <a:defRPr sz="1600"/>
            </a:lvl6pPr>
            <a:lvl7pPr>
              <a:defRPr sz="1600"/>
            </a:lvl7pPr>
            <a:lvl8pPr>
              <a:defRPr sz="1600"/>
            </a:lvl8pPr>
            <a:lvl9pPr>
              <a:defRPr sz="1600"/>
            </a:lvl9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5" name="Text Placeholder 4"/>
          <p:cNvSpPr>
            <a:spLocks noGrp="1"/>
          </p:cNvSpPr>
          <p:nvPr>
            <p:ph type="body" sz="quarter" idx="3"/>
          </p:nvPr>
        </p:nvSpPr>
        <p:spPr>
          <a:xfrm>
            <a:off x="4645029" y="2162797"/>
            <a:ext cx="4041775" cy="639763"/>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noProof="0"/>
              <a:t>Redigera format för bakgrundstext</a:t>
            </a:r>
          </a:p>
        </p:txBody>
      </p:sp>
      <p:sp>
        <p:nvSpPr>
          <p:cNvPr id="6" name="Content Placeholder 5"/>
          <p:cNvSpPr>
            <a:spLocks noGrp="1"/>
          </p:cNvSpPr>
          <p:nvPr>
            <p:ph sz="quarter" idx="4"/>
          </p:nvPr>
        </p:nvSpPr>
        <p:spPr>
          <a:xfrm>
            <a:off x="4645029" y="2802561"/>
            <a:ext cx="4041775" cy="3323603"/>
          </a:xfrm>
        </p:spPr>
        <p:txBody>
          <a:bodyPr>
            <a:normAutofit/>
          </a:bodyPr>
          <a:lstStyle>
            <a:lvl1pPr>
              <a:defRPr sz="1200"/>
            </a:lvl1pPr>
            <a:lvl2pPr>
              <a:defRPr sz="1100"/>
            </a:lvl2pPr>
            <a:lvl3pPr>
              <a:defRPr sz="1050"/>
            </a:lvl3pPr>
            <a:lvl4pPr>
              <a:defRPr sz="1000"/>
            </a:lvl4pPr>
            <a:lvl5pPr>
              <a:defRPr sz="1000"/>
            </a:lvl5pPr>
            <a:lvl6pPr>
              <a:defRPr sz="1600"/>
            </a:lvl6pPr>
            <a:lvl7pPr>
              <a:defRPr sz="1600"/>
            </a:lvl7pPr>
            <a:lvl8pPr>
              <a:defRPr sz="1600"/>
            </a:lvl8pPr>
            <a:lvl9pPr>
              <a:defRPr sz="1600"/>
            </a:lvl9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136620981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55094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Blank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93279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MAU Logo">
    <p:bg>
      <p:bgPr>
        <a:solidFill>
          <a:schemeClr val="accent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525840" y="2005384"/>
            <a:ext cx="2092325" cy="2462400"/>
          </a:xfrm>
          <a:blipFill rotWithShape="1">
            <a:blip r:embed="rId2"/>
            <a:stretch>
              <a:fillRect/>
            </a:stretch>
          </a:blipFill>
        </p:spPr>
        <p:txBody>
          <a:bodyPr>
            <a:normAutofit/>
          </a:bodyPr>
          <a:lstStyle>
            <a:lvl1pPr marL="0" indent="0" algn="ctr">
              <a:buNone/>
              <a:defRPr sz="100">
                <a:solidFill>
                  <a:schemeClr val="bg1"/>
                </a:solidFill>
              </a:defRPr>
            </a:lvl1pPr>
          </a:lstStyle>
          <a:p>
            <a:r>
              <a:rPr lang="sv-SE"/>
              <a:t>Klicka på ikonen för att lägga till en bild</a:t>
            </a:r>
            <a:endParaRPr lang="en-US"/>
          </a:p>
        </p:txBody>
      </p:sp>
    </p:spTree>
    <p:extLst>
      <p:ext uri="{BB962C8B-B14F-4D97-AF65-F5344CB8AC3E}">
        <p14:creationId xmlns:p14="http://schemas.microsoft.com/office/powerpoint/2010/main" val="403696290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image" Target="../media/image1.emf"/><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theme" Target="../theme/theme2.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image" Target="../media/image1.emf"/><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theme" Target="../theme/theme3.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4.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theme" Target="../theme/theme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image" Target="../media/image1.emf"/><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image" Target="../media/image1.emf"/><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19" Type="http://schemas.openxmlformats.org/officeDocument/2006/relationships/theme" Target="../theme/theme6.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32000" y="799825"/>
            <a:ext cx="6480000" cy="1143000"/>
          </a:xfrm>
          <a:prstGeom prst="rect">
            <a:avLst/>
          </a:prstGeom>
        </p:spPr>
        <p:txBody>
          <a:bodyPr vert="horz" lIns="91440" tIns="45720" rIns="91440" bIns="45720" rtlCol="0" anchor="ctr">
            <a:noAutofit/>
          </a:bodyPr>
          <a:lstStyle/>
          <a:p>
            <a:r>
              <a:rPr lang="sv-SE" noProof="0"/>
              <a:t>Klicka här för att ändra format</a:t>
            </a:r>
          </a:p>
        </p:txBody>
      </p:sp>
      <p:sp>
        <p:nvSpPr>
          <p:cNvPr id="3" name="Text Placeholder 2"/>
          <p:cNvSpPr>
            <a:spLocks noGrp="1"/>
          </p:cNvSpPr>
          <p:nvPr>
            <p:ph type="body" idx="1"/>
          </p:nvPr>
        </p:nvSpPr>
        <p:spPr>
          <a:xfrm>
            <a:off x="1332000" y="2252157"/>
            <a:ext cx="6480000" cy="3840000"/>
          </a:xfrm>
          <a:prstGeom prst="rect">
            <a:avLst/>
          </a:prstGeom>
        </p:spPr>
        <p:txBody>
          <a:bodyPr vert="horz" lIns="91440" tIns="45720" rIns="91440" bIns="45720" rtlCol="0">
            <a:normAutofit/>
          </a:body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pic>
        <p:nvPicPr>
          <p:cNvPr id="9" name="Picture 8" descr="MAU.pdf"/>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496162" y="6174633"/>
            <a:ext cx="1245460" cy="410020"/>
          </a:xfrm>
          <a:prstGeom prst="rect">
            <a:avLst/>
          </a:prstGeom>
        </p:spPr>
      </p:pic>
    </p:spTree>
    <p:extLst>
      <p:ext uri="{BB962C8B-B14F-4D97-AF65-F5344CB8AC3E}">
        <p14:creationId xmlns:p14="http://schemas.microsoft.com/office/powerpoint/2010/main" val="1921702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8" r:id="rId17"/>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xStyles>
    <p:titleStyle>
      <a:lvl1pPr algn="l" defTabSz="342892" rtl="0" eaLnBrk="1" latinLnBrk="0" hangingPunct="1">
        <a:spcBef>
          <a:spcPct val="0"/>
        </a:spcBef>
        <a:buNone/>
        <a:defRPr sz="2100" b="1" kern="1200">
          <a:solidFill>
            <a:schemeClr val="tx1"/>
          </a:solidFill>
          <a:latin typeface="+mj-lt"/>
          <a:ea typeface="+mj-ea"/>
          <a:cs typeface="+mj-cs"/>
        </a:defRPr>
      </a:lvl1pPr>
    </p:titleStyle>
    <p:bodyStyle>
      <a:lvl1pPr marL="134997" indent="-134997" algn="l" defTabSz="342892" rtl="0" eaLnBrk="1" latinLnBrk="0" hangingPunct="1">
        <a:lnSpc>
          <a:spcPct val="110000"/>
        </a:lnSpc>
        <a:spcBef>
          <a:spcPts val="900"/>
        </a:spcBef>
        <a:buFont typeface="Arial"/>
        <a:buChar char="•"/>
        <a:defRPr sz="1350" kern="1200">
          <a:solidFill>
            <a:schemeClr val="tx1"/>
          </a:solidFill>
          <a:latin typeface="+mn-lt"/>
          <a:ea typeface="+mn-ea"/>
          <a:cs typeface="+mn-cs"/>
        </a:defRPr>
      </a:lvl1pPr>
      <a:lvl2pPr marL="404990" indent="-134997" algn="l" defTabSz="342892" rtl="0" eaLnBrk="1" latinLnBrk="0" hangingPunct="1">
        <a:lnSpc>
          <a:spcPct val="110000"/>
        </a:lnSpc>
        <a:spcBef>
          <a:spcPts val="600"/>
        </a:spcBef>
        <a:buFont typeface="Arial"/>
        <a:buChar char="–"/>
        <a:defRPr sz="1200" kern="1200">
          <a:solidFill>
            <a:schemeClr val="tx1"/>
          </a:solidFill>
          <a:latin typeface="+mn-lt"/>
          <a:ea typeface="+mn-ea"/>
          <a:cs typeface="+mn-cs"/>
        </a:defRPr>
      </a:lvl2pPr>
      <a:lvl3pPr marL="674984" indent="-134997" algn="l" defTabSz="342892" rtl="0" eaLnBrk="1" latinLnBrk="0" hangingPunct="1">
        <a:lnSpc>
          <a:spcPct val="110000"/>
        </a:lnSpc>
        <a:spcBef>
          <a:spcPts val="450"/>
        </a:spcBef>
        <a:buFont typeface="Arial"/>
        <a:buChar char="•"/>
        <a:defRPr sz="1050" kern="1200">
          <a:solidFill>
            <a:schemeClr val="tx1"/>
          </a:solidFill>
          <a:latin typeface="+mn-lt"/>
          <a:ea typeface="+mn-ea"/>
          <a:cs typeface="+mn-cs"/>
        </a:defRPr>
      </a:lvl3pPr>
      <a:lvl4pPr marL="944977" indent="-134997" algn="l" defTabSz="342892" rtl="0" eaLnBrk="1" latinLnBrk="0" hangingPunct="1">
        <a:lnSpc>
          <a:spcPct val="110000"/>
        </a:lnSpc>
        <a:spcBef>
          <a:spcPts val="300"/>
        </a:spcBef>
        <a:buFont typeface="Arial"/>
        <a:buChar char="–"/>
        <a:defRPr sz="900" kern="1200">
          <a:solidFill>
            <a:schemeClr val="tx1"/>
          </a:solidFill>
          <a:latin typeface="+mn-lt"/>
          <a:ea typeface="+mn-ea"/>
          <a:cs typeface="+mn-cs"/>
        </a:defRPr>
      </a:lvl4pPr>
      <a:lvl5pPr marL="1214970" indent="-134997" algn="l" defTabSz="342892" rtl="0" eaLnBrk="1" latinLnBrk="0" hangingPunct="1">
        <a:lnSpc>
          <a:spcPct val="110000"/>
        </a:lnSpc>
        <a:spcBef>
          <a:spcPts val="300"/>
        </a:spcBef>
        <a:buFont typeface="Arial"/>
        <a:buChar char="»"/>
        <a:defRPr sz="9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32000" y="799825"/>
            <a:ext cx="6480000" cy="1143000"/>
          </a:xfrm>
          <a:prstGeom prst="rect">
            <a:avLst/>
          </a:prstGeom>
        </p:spPr>
        <p:txBody>
          <a:bodyPr vert="horz" lIns="91440" tIns="45720" rIns="91440" bIns="45720" rtlCol="0" anchor="ctr">
            <a:noAutofit/>
          </a:bodyPr>
          <a:lstStyle/>
          <a:p>
            <a:r>
              <a:rPr lang="sv-SE" noProof="0"/>
              <a:t>Klicka här för att ändra format</a:t>
            </a:r>
          </a:p>
        </p:txBody>
      </p:sp>
      <p:sp>
        <p:nvSpPr>
          <p:cNvPr id="3" name="Text Placeholder 2"/>
          <p:cNvSpPr>
            <a:spLocks noGrp="1"/>
          </p:cNvSpPr>
          <p:nvPr>
            <p:ph type="body" idx="1"/>
          </p:nvPr>
        </p:nvSpPr>
        <p:spPr>
          <a:xfrm>
            <a:off x="1332000" y="2252157"/>
            <a:ext cx="6480000" cy="3840000"/>
          </a:xfrm>
          <a:prstGeom prst="rect">
            <a:avLst/>
          </a:prstGeom>
        </p:spPr>
        <p:txBody>
          <a:bodyPr vert="horz" lIns="91440" tIns="45720" rIns="91440" bIns="45720" rtlCol="0">
            <a:normAutofit/>
          </a:body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pic>
        <p:nvPicPr>
          <p:cNvPr id="9" name="Picture 8" descr="MAU.pdf"/>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7496162" y="6174633"/>
            <a:ext cx="1245460" cy="410020"/>
          </a:xfrm>
          <a:prstGeom prst="rect">
            <a:avLst/>
          </a:prstGeom>
        </p:spPr>
      </p:pic>
    </p:spTree>
    <p:extLst>
      <p:ext uri="{BB962C8B-B14F-4D97-AF65-F5344CB8AC3E}">
        <p14:creationId xmlns:p14="http://schemas.microsoft.com/office/powerpoint/2010/main" val="370572362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hf sldNum="0" hdr="0" dt="0"/>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180000" indent="-180000" algn="l" defTabSz="457200" rtl="0" eaLnBrk="1" latinLnBrk="0" hangingPunct="1">
        <a:lnSpc>
          <a:spcPct val="110000"/>
        </a:lnSpc>
        <a:spcBef>
          <a:spcPts val="1200"/>
        </a:spcBef>
        <a:buFont typeface="Arial"/>
        <a:buChar char="•"/>
        <a:defRPr sz="1800" kern="1200">
          <a:solidFill>
            <a:schemeClr val="tx1"/>
          </a:solidFill>
          <a:latin typeface="+mn-lt"/>
          <a:ea typeface="+mn-ea"/>
          <a:cs typeface="+mn-cs"/>
        </a:defRPr>
      </a:lvl1pPr>
      <a:lvl2pPr marL="540000" indent="-180000" algn="l" defTabSz="457200" rtl="0" eaLnBrk="1" latinLnBrk="0" hangingPunct="1">
        <a:lnSpc>
          <a:spcPct val="110000"/>
        </a:lnSpc>
        <a:spcBef>
          <a:spcPts val="800"/>
        </a:spcBef>
        <a:buFont typeface="Arial"/>
        <a:buChar char="–"/>
        <a:defRPr sz="1600" kern="1200">
          <a:solidFill>
            <a:schemeClr val="tx1"/>
          </a:solidFill>
          <a:latin typeface="+mn-lt"/>
          <a:ea typeface="+mn-ea"/>
          <a:cs typeface="+mn-cs"/>
        </a:defRPr>
      </a:lvl2pPr>
      <a:lvl3pPr marL="900000" indent="-180000" algn="l" defTabSz="457200" rtl="0" eaLnBrk="1" latinLnBrk="0" hangingPunct="1">
        <a:lnSpc>
          <a:spcPct val="110000"/>
        </a:lnSpc>
        <a:spcBef>
          <a:spcPts val="600"/>
        </a:spcBef>
        <a:buFont typeface="Arial"/>
        <a:buChar char="•"/>
        <a:defRPr sz="1400" kern="1200">
          <a:solidFill>
            <a:schemeClr val="tx1"/>
          </a:solidFill>
          <a:latin typeface="+mn-lt"/>
          <a:ea typeface="+mn-ea"/>
          <a:cs typeface="+mn-cs"/>
        </a:defRPr>
      </a:lvl3pPr>
      <a:lvl4pPr marL="1260000" indent="-180000" algn="l" defTabSz="457200" rtl="0" eaLnBrk="1" latinLnBrk="0" hangingPunct="1">
        <a:lnSpc>
          <a:spcPct val="110000"/>
        </a:lnSpc>
        <a:spcBef>
          <a:spcPts val="400"/>
        </a:spcBef>
        <a:buFont typeface="Arial"/>
        <a:buChar char="–"/>
        <a:defRPr sz="1200" kern="1200">
          <a:solidFill>
            <a:schemeClr val="tx1"/>
          </a:solidFill>
          <a:latin typeface="+mn-lt"/>
          <a:ea typeface="+mn-ea"/>
          <a:cs typeface="+mn-cs"/>
        </a:defRPr>
      </a:lvl4pPr>
      <a:lvl5pPr marL="1620000" indent="-180000" algn="l" defTabSz="457200" rtl="0" eaLnBrk="1" latinLnBrk="0" hangingPunct="1">
        <a:lnSpc>
          <a:spcPct val="110000"/>
        </a:lnSpc>
        <a:spcBef>
          <a:spcPts val="4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32000" y="799825"/>
            <a:ext cx="6480000" cy="1143000"/>
          </a:xfrm>
          <a:prstGeom prst="rect">
            <a:avLst/>
          </a:prstGeom>
        </p:spPr>
        <p:txBody>
          <a:bodyPr vert="horz" lIns="91440" tIns="45720" rIns="91440" bIns="45720" rtlCol="0" anchor="ctr">
            <a:noAutofit/>
          </a:bodyPr>
          <a:lstStyle/>
          <a:p>
            <a:r>
              <a:rPr lang="en-US" noProof="0"/>
              <a:t>Click to edit Master title style</a:t>
            </a:r>
            <a:endParaRPr lang="sv-SE" noProof="0"/>
          </a:p>
        </p:txBody>
      </p:sp>
      <p:sp>
        <p:nvSpPr>
          <p:cNvPr id="3" name="Text Placeholder 2"/>
          <p:cNvSpPr>
            <a:spLocks noGrp="1"/>
          </p:cNvSpPr>
          <p:nvPr>
            <p:ph type="body" idx="1"/>
          </p:nvPr>
        </p:nvSpPr>
        <p:spPr>
          <a:xfrm>
            <a:off x="1332000" y="2252157"/>
            <a:ext cx="6480000" cy="38400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pic>
        <p:nvPicPr>
          <p:cNvPr id="9" name="Picture 8" descr="MAU.pdf"/>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496162" y="6174633"/>
            <a:ext cx="1245460" cy="410020"/>
          </a:xfrm>
          <a:prstGeom prst="rect">
            <a:avLst/>
          </a:prstGeom>
        </p:spPr>
      </p:pic>
    </p:spTree>
    <p:extLst>
      <p:ext uri="{BB962C8B-B14F-4D97-AF65-F5344CB8AC3E}">
        <p14:creationId xmlns:p14="http://schemas.microsoft.com/office/powerpoint/2010/main" val="325456571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180000" indent="-180000" algn="l" defTabSz="457200" rtl="0" eaLnBrk="1" latinLnBrk="0" hangingPunct="1">
        <a:lnSpc>
          <a:spcPct val="110000"/>
        </a:lnSpc>
        <a:spcBef>
          <a:spcPts val="1200"/>
        </a:spcBef>
        <a:buFont typeface="Arial"/>
        <a:buChar char="•"/>
        <a:defRPr sz="1800" kern="1200">
          <a:solidFill>
            <a:schemeClr val="tx1"/>
          </a:solidFill>
          <a:latin typeface="+mn-lt"/>
          <a:ea typeface="+mn-ea"/>
          <a:cs typeface="+mn-cs"/>
        </a:defRPr>
      </a:lvl1pPr>
      <a:lvl2pPr marL="540000" indent="-180000" algn="l" defTabSz="457200" rtl="0" eaLnBrk="1" latinLnBrk="0" hangingPunct="1">
        <a:lnSpc>
          <a:spcPct val="110000"/>
        </a:lnSpc>
        <a:spcBef>
          <a:spcPts val="800"/>
        </a:spcBef>
        <a:buFont typeface="Arial"/>
        <a:buChar char="–"/>
        <a:defRPr sz="1600" kern="1200">
          <a:solidFill>
            <a:schemeClr val="tx1"/>
          </a:solidFill>
          <a:latin typeface="+mn-lt"/>
          <a:ea typeface="+mn-ea"/>
          <a:cs typeface="+mn-cs"/>
        </a:defRPr>
      </a:lvl2pPr>
      <a:lvl3pPr marL="900000" indent="-180000" algn="l" defTabSz="457200" rtl="0" eaLnBrk="1" latinLnBrk="0" hangingPunct="1">
        <a:lnSpc>
          <a:spcPct val="110000"/>
        </a:lnSpc>
        <a:spcBef>
          <a:spcPts val="600"/>
        </a:spcBef>
        <a:buFont typeface="Arial"/>
        <a:buChar char="•"/>
        <a:defRPr sz="1400" kern="1200">
          <a:solidFill>
            <a:schemeClr val="tx1"/>
          </a:solidFill>
          <a:latin typeface="+mn-lt"/>
          <a:ea typeface="+mn-ea"/>
          <a:cs typeface="+mn-cs"/>
        </a:defRPr>
      </a:lvl3pPr>
      <a:lvl4pPr marL="1260000" indent="-180000" algn="l" defTabSz="457200" rtl="0" eaLnBrk="1" latinLnBrk="0" hangingPunct="1">
        <a:lnSpc>
          <a:spcPct val="110000"/>
        </a:lnSpc>
        <a:spcBef>
          <a:spcPts val="400"/>
        </a:spcBef>
        <a:buFont typeface="Arial"/>
        <a:buChar char="–"/>
        <a:defRPr sz="1200" kern="1200">
          <a:solidFill>
            <a:schemeClr val="tx1"/>
          </a:solidFill>
          <a:latin typeface="+mn-lt"/>
          <a:ea typeface="+mn-ea"/>
          <a:cs typeface="+mn-cs"/>
        </a:defRPr>
      </a:lvl4pPr>
      <a:lvl5pPr marL="1620000" indent="-180000" algn="l" defTabSz="457200" rtl="0" eaLnBrk="1" latinLnBrk="0" hangingPunct="1">
        <a:lnSpc>
          <a:spcPct val="110000"/>
        </a:lnSpc>
        <a:spcBef>
          <a:spcPts val="4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5A9EC37-F1FE-4F35-8E5F-C06F18CB91C1}" type="datetimeFigureOut">
              <a:rPr lang="sv-SE" smtClean="0"/>
              <a:t>2021-03-17</a:t>
            </a:fld>
            <a:endParaRPr lang="sv-SE"/>
          </a:p>
        </p:txBody>
      </p:sp>
      <p:sp>
        <p:nvSpPr>
          <p:cNvPr id="5" name="Platshållare för sidfo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126E3CD-D72E-4786-AA0C-0C16493D1868}" type="slidenum">
              <a:rPr lang="sv-SE" smtClean="0"/>
              <a:t>‹#›</a:t>
            </a:fld>
            <a:endParaRPr lang="sv-SE"/>
          </a:p>
        </p:txBody>
      </p:sp>
    </p:spTree>
    <p:extLst>
      <p:ext uri="{BB962C8B-B14F-4D97-AF65-F5344CB8AC3E}">
        <p14:creationId xmlns:p14="http://schemas.microsoft.com/office/powerpoint/2010/main" val="261939320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32000" y="799825"/>
            <a:ext cx="6480000" cy="1143000"/>
          </a:xfrm>
          <a:prstGeom prst="rect">
            <a:avLst/>
          </a:prstGeom>
        </p:spPr>
        <p:txBody>
          <a:bodyPr vert="horz" lIns="91440" tIns="45720" rIns="91440" bIns="45720" rtlCol="0" anchor="ctr">
            <a:noAutofit/>
          </a:bodyPr>
          <a:lstStyle/>
          <a:p>
            <a:r>
              <a:rPr lang="sv-SE" noProof="0"/>
              <a:t>Klicka här för att ändra format</a:t>
            </a:r>
          </a:p>
        </p:txBody>
      </p:sp>
      <p:sp>
        <p:nvSpPr>
          <p:cNvPr id="3" name="Text Placeholder 2"/>
          <p:cNvSpPr>
            <a:spLocks noGrp="1"/>
          </p:cNvSpPr>
          <p:nvPr>
            <p:ph type="body" idx="1"/>
          </p:nvPr>
        </p:nvSpPr>
        <p:spPr>
          <a:xfrm>
            <a:off x="1332000" y="2252157"/>
            <a:ext cx="6480000" cy="3840000"/>
          </a:xfrm>
          <a:prstGeom prst="rect">
            <a:avLst/>
          </a:prstGeom>
        </p:spPr>
        <p:txBody>
          <a:bodyPr vert="horz" lIns="91440" tIns="45720" rIns="91440" bIns="45720" rtlCol="0">
            <a:normAutofit/>
          </a:body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pic>
        <p:nvPicPr>
          <p:cNvPr id="9" name="Picture 8" descr="MAU.pdf"/>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496162" y="6174633"/>
            <a:ext cx="1245460" cy="410020"/>
          </a:xfrm>
          <a:prstGeom prst="rect">
            <a:avLst/>
          </a:prstGeom>
        </p:spPr>
      </p:pic>
    </p:spTree>
    <p:extLst>
      <p:ext uri="{BB962C8B-B14F-4D97-AF65-F5344CB8AC3E}">
        <p14:creationId xmlns:p14="http://schemas.microsoft.com/office/powerpoint/2010/main" val="262398860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4" r:id="rId17"/>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180000" indent="-180000" algn="l" defTabSz="457200" rtl="0" eaLnBrk="1" latinLnBrk="0" hangingPunct="1">
        <a:lnSpc>
          <a:spcPct val="110000"/>
        </a:lnSpc>
        <a:spcBef>
          <a:spcPts val="1200"/>
        </a:spcBef>
        <a:buFont typeface="Arial"/>
        <a:buChar char="•"/>
        <a:defRPr sz="1800" kern="1200">
          <a:solidFill>
            <a:schemeClr val="tx1"/>
          </a:solidFill>
          <a:latin typeface="+mn-lt"/>
          <a:ea typeface="+mn-ea"/>
          <a:cs typeface="+mn-cs"/>
        </a:defRPr>
      </a:lvl1pPr>
      <a:lvl2pPr marL="540000" indent="-180000" algn="l" defTabSz="457200" rtl="0" eaLnBrk="1" latinLnBrk="0" hangingPunct="1">
        <a:lnSpc>
          <a:spcPct val="110000"/>
        </a:lnSpc>
        <a:spcBef>
          <a:spcPts val="800"/>
        </a:spcBef>
        <a:buFont typeface="Arial"/>
        <a:buChar char="–"/>
        <a:defRPr sz="1600" kern="1200">
          <a:solidFill>
            <a:schemeClr val="tx1"/>
          </a:solidFill>
          <a:latin typeface="+mn-lt"/>
          <a:ea typeface="+mn-ea"/>
          <a:cs typeface="+mn-cs"/>
        </a:defRPr>
      </a:lvl2pPr>
      <a:lvl3pPr marL="900000" indent="-180000" algn="l" defTabSz="457200" rtl="0" eaLnBrk="1" latinLnBrk="0" hangingPunct="1">
        <a:lnSpc>
          <a:spcPct val="110000"/>
        </a:lnSpc>
        <a:spcBef>
          <a:spcPts val="600"/>
        </a:spcBef>
        <a:buFont typeface="Arial"/>
        <a:buChar char="•"/>
        <a:defRPr sz="1400" kern="1200">
          <a:solidFill>
            <a:schemeClr val="tx1"/>
          </a:solidFill>
          <a:latin typeface="+mn-lt"/>
          <a:ea typeface="+mn-ea"/>
          <a:cs typeface="+mn-cs"/>
        </a:defRPr>
      </a:lvl3pPr>
      <a:lvl4pPr marL="1260000" indent="-180000" algn="l" defTabSz="457200" rtl="0" eaLnBrk="1" latinLnBrk="0" hangingPunct="1">
        <a:lnSpc>
          <a:spcPct val="110000"/>
        </a:lnSpc>
        <a:spcBef>
          <a:spcPts val="400"/>
        </a:spcBef>
        <a:buFont typeface="Arial"/>
        <a:buChar char="–"/>
        <a:defRPr sz="1200" kern="1200">
          <a:solidFill>
            <a:schemeClr val="tx1"/>
          </a:solidFill>
          <a:latin typeface="+mn-lt"/>
          <a:ea typeface="+mn-ea"/>
          <a:cs typeface="+mn-cs"/>
        </a:defRPr>
      </a:lvl4pPr>
      <a:lvl5pPr marL="1620000" indent="-180000" algn="l" defTabSz="457200" rtl="0" eaLnBrk="1" latinLnBrk="0" hangingPunct="1">
        <a:lnSpc>
          <a:spcPct val="110000"/>
        </a:lnSpc>
        <a:spcBef>
          <a:spcPts val="4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32000" y="799825"/>
            <a:ext cx="6480000" cy="1143000"/>
          </a:xfrm>
          <a:prstGeom prst="rect">
            <a:avLst/>
          </a:prstGeom>
        </p:spPr>
        <p:txBody>
          <a:bodyPr vert="horz" lIns="91440" tIns="45720" rIns="91440" bIns="45720" rtlCol="0" anchor="ctr">
            <a:noAutofit/>
          </a:bodyPr>
          <a:lstStyle/>
          <a:p>
            <a:r>
              <a:rPr lang="sv-SE" noProof="0"/>
              <a:t>Klicka här för att ändra format</a:t>
            </a:r>
          </a:p>
        </p:txBody>
      </p:sp>
      <p:sp>
        <p:nvSpPr>
          <p:cNvPr id="3" name="Text Placeholder 2"/>
          <p:cNvSpPr>
            <a:spLocks noGrp="1"/>
          </p:cNvSpPr>
          <p:nvPr>
            <p:ph type="body" idx="1"/>
          </p:nvPr>
        </p:nvSpPr>
        <p:spPr>
          <a:xfrm>
            <a:off x="1332000" y="2252157"/>
            <a:ext cx="6480000" cy="3840000"/>
          </a:xfrm>
          <a:prstGeom prst="rect">
            <a:avLst/>
          </a:prstGeom>
        </p:spPr>
        <p:txBody>
          <a:bodyPr vert="horz" lIns="91440" tIns="45720" rIns="91440" bIns="45720" rtlCol="0">
            <a:normAutofit/>
          </a:body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p>
        </p:txBody>
      </p:sp>
      <p:pic>
        <p:nvPicPr>
          <p:cNvPr id="9" name="Picture 8" descr="MAU.pdf"/>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496162" y="6174633"/>
            <a:ext cx="1245460" cy="410020"/>
          </a:xfrm>
          <a:prstGeom prst="rect">
            <a:avLst/>
          </a:prstGeom>
        </p:spPr>
      </p:pic>
    </p:spTree>
    <p:extLst>
      <p:ext uri="{BB962C8B-B14F-4D97-AF65-F5344CB8AC3E}">
        <p14:creationId xmlns:p14="http://schemas.microsoft.com/office/powerpoint/2010/main" val="3759172705"/>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180000" indent="-180000" algn="l" defTabSz="457200" rtl="0" eaLnBrk="1" latinLnBrk="0" hangingPunct="1">
        <a:lnSpc>
          <a:spcPct val="110000"/>
        </a:lnSpc>
        <a:spcBef>
          <a:spcPts val="1200"/>
        </a:spcBef>
        <a:buFont typeface="Arial"/>
        <a:buChar char="•"/>
        <a:defRPr sz="1800" kern="1200">
          <a:solidFill>
            <a:schemeClr val="tx1"/>
          </a:solidFill>
          <a:latin typeface="+mn-lt"/>
          <a:ea typeface="+mn-ea"/>
          <a:cs typeface="+mn-cs"/>
        </a:defRPr>
      </a:lvl1pPr>
      <a:lvl2pPr marL="540000" indent="-180000" algn="l" defTabSz="457200" rtl="0" eaLnBrk="1" latinLnBrk="0" hangingPunct="1">
        <a:lnSpc>
          <a:spcPct val="110000"/>
        </a:lnSpc>
        <a:spcBef>
          <a:spcPts val="800"/>
        </a:spcBef>
        <a:buFont typeface="Arial"/>
        <a:buChar char="–"/>
        <a:defRPr sz="1600" kern="1200">
          <a:solidFill>
            <a:schemeClr val="tx1"/>
          </a:solidFill>
          <a:latin typeface="+mn-lt"/>
          <a:ea typeface="+mn-ea"/>
          <a:cs typeface="+mn-cs"/>
        </a:defRPr>
      </a:lvl2pPr>
      <a:lvl3pPr marL="900000" indent="-180000" algn="l" defTabSz="457200" rtl="0" eaLnBrk="1" latinLnBrk="0" hangingPunct="1">
        <a:lnSpc>
          <a:spcPct val="110000"/>
        </a:lnSpc>
        <a:spcBef>
          <a:spcPts val="600"/>
        </a:spcBef>
        <a:buFont typeface="Arial"/>
        <a:buChar char="•"/>
        <a:defRPr sz="1400" kern="1200">
          <a:solidFill>
            <a:schemeClr val="tx1"/>
          </a:solidFill>
          <a:latin typeface="+mn-lt"/>
          <a:ea typeface="+mn-ea"/>
          <a:cs typeface="+mn-cs"/>
        </a:defRPr>
      </a:lvl3pPr>
      <a:lvl4pPr marL="1260000" indent="-180000" algn="l" defTabSz="457200" rtl="0" eaLnBrk="1" latinLnBrk="0" hangingPunct="1">
        <a:lnSpc>
          <a:spcPct val="110000"/>
        </a:lnSpc>
        <a:spcBef>
          <a:spcPts val="400"/>
        </a:spcBef>
        <a:buFont typeface="Arial"/>
        <a:buChar char="–"/>
        <a:defRPr sz="1200" kern="1200">
          <a:solidFill>
            <a:schemeClr val="tx1"/>
          </a:solidFill>
          <a:latin typeface="+mn-lt"/>
          <a:ea typeface="+mn-ea"/>
          <a:cs typeface="+mn-cs"/>
        </a:defRPr>
      </a:lvl4pPr>
      <a:lvl5pPr marL="1620000" indent="-180000" algn="l" defTabSz="457200" rtl="0" eaLnBrk="1" latinLnBrk="0" hangingPunct="1">
        <a:lnSpc>
          <a:spcPct val="110000"/>
        </a:lnSpc>
        <a:spcBef>
          <a:spcPts val="4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0.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gif"/><Relationship Id="rId7"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53.xml"/><Relationship Id="rId6" Type="http://schemas.openxmlformats.org/officeDocument/2006/relationships/hyperlink" Target="http://www.ltu.se/polopoly_fs/1.49894!tecknad-sprakverkstadsstudent-stor.jpg" TargetMode="External"/><Relationship Id="rId5" Type="http://schemas.openxmlformats.org/officeDocument/2006/relationships/image" Target="../media/image12.jpeg"/><Relationship Id="rId4" Type="http://schemas.openxmlformats.org/officeDocument/2006/relationships/image" Target="../media/image11.gif"/><Relationship Id="rId9" Type="http://schemas.openxmlformats.org/officeDocument/2006/relationships/image" Target="../media/image1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8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p:cNvSpPr>
            <a:spLocks noGrp="1"/>
          </p:cNvSpPr>
          <p:nvPr>
            <p:ph type="pic" sz="quarter" idx="10"/>
          </p:nvPr>
        </p:nvSpPr>
        <p:spPr/>
      </p:sp>
    </p:spTree>
    <p:extLst>
      <p:ext uri="{BB962C8B-B14F-4D97-AF65-F5344CB8AC3E}">
        <p14:creationId xmlns:p14="http://schemas.microsoft.com/office/powerpoint/2010/main" val="174488757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ChangeArrowheads="1"/>
          </p:cNvSpPr>
          <p:nvPr/>
        </p:nvSpPr>
        <p:spPr bwMode="auto">
          <a:xfrm>
            <a:off x="179512" y="692696"/>
            <a:ext cx="5327799" cy="819150"/>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a:ln>
                  <a:noFill/>
                </a:ln>
                <a:solidFill>
                  <a:srgbClr val="000000"/>
                </a:solidFill>
                <a:effectLst/>
                <a:uLnTx/>
                <a:uFillTx/>
                <a:latin typeface="Arial"/>
                <a:ea typeface="+mn-ea"/>
                <a:cs typeface="+mn-cs"/>
              </a:rPr>
              <a:t>        </a:t>
            </a:r>
            <a:br>
              <a:rPr kumimoji="0" lang="sv-SE" sz="4000" b="1" i="0" u="none" strike="noStrike" kern="1200" cap="none" spc="0" normalizeH="0" baseline="0" noProof="0">
                <a:ln>
                  <a:noFill/>
                </a:ln>
                <a:solidFill>
                  <a:srgbClr val="000000"/>
                </a:solidFill>
                <a:effectLst/>
                <a:uLnTx/>
                <a:uFillTx/>
                <a:latin typeface="Arial"/>
                <a:ea typeface="+mn-ea"/>
                <a:cs typeface="+mn-cs"/>
              </a:rPr>
            </a:br>
            <a:endParaRPr kumimoji="0" lang="sv-SE" sz="2400" b="1" i="0" u="none" strike="noStrike" kern="1200" cap="none" spc="0" normalizeH="0" baseline="0" noProof="0">
              <a:ln>
                <a:noFill/>
              </a:ln>
              <a:solidFill>
                <a:srgbClr val="000000"/>
              </a:solidFill>
              <a:effectLst/>
              <a:uLnTx/>
              <a:uFillTx/>
              <a:latin typeface="Arial"/>
              <a:ea typeface="+mn-ea"/>
              <a:cs typeface="+mn-cs"/>
            </a:endParaRPr>
          </a:p>
        </p:txBody>
      </p:sp>
      <p:sp>
        <p:nvSpPr>
          <p:cNvPr id="2" name="TextBox 1"/>
          <p:cNvSpPr txBox="1"/>
          <p:nvPr/>
        </p:nvSpPr>
        <p:spPr>
          <a:xfrm>
            <a:off x="5073683" y="1086152"/>
            <a:ext cx="3605474" cy="31085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sng" strike="noStrike" kern="1200" cap="none" spc="0" normalizeH="0" baseline="0" noProof="0">
                <a:ln>
                  <a:noFill/>
                </a:ln>
                <a:solidFill>
                  <a:srgbClr val="000000"/>
                </a:solidFill>
                <a:effectLst/>
                <a:uLnTx/>
                <a:uFillTx/>
                <a:latin typeface="Arial"/>
                <a:ea typeface="+mn-ea"/>
                <a:cs typeface="+mn-cs"/>
              </a:rPr>
              <a:t>Yrkesexamen</a:t>
            </a:r>
            <a:br>
              <a:rPr kumimoji="0" lang="sv-SE" sz="2000" b="0" i="0" u="sng" strike="noStrike" kern="1200" cap="none" spc="0" normalizeH="0" baseline="0" noProof="0">
                <a:ln>
                  <a:noFill/>
                </a:ln>
                <a:solidFill>
                  <a:srgbClr val="000000"/>
                </a:solidFill>
                <a:effectLst/>
                <a:uLnTx/>
                <a:uFillTx/>
                <a:latin typeface="Arial"/>
                <a:ea typeface="+mn-ea"/>
                <a:cs typeface="+mn-cs"/>
              </a:rPr>
            </a:br>
            <a:r>
              <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 Legitimations- eller behörighetskrav</a:t>
            </a:r>
            <a:br>
              <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- 3 – 5 år</a:t>
            </a:r>
            <a:br>
              <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- 38 </a:t>
            </a:r>
            <a:r>
              <a:rPr kumimoji="0" lang="sv-SE" sz="16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st</a:t>
            </a:r>
            <a:r>
              <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yrkesexamina i Sverige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 VFU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Ex:	</a:t>
            </a:r>
            <a:r>
              <a:rPr kumimoji="0" lang="sv-SE"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Sjuksköterska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Socionom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Lärare</a:t>
            </a:r>
            <a:br>
              <a:rPr kumimoji="0" lang="sv-SE"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sv-SE"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Polis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3200" b="1" i="0" u="none" strike="noStrike" kern="1200" cap="none" spc="0" normalizeH="0" baseline="0" noProof="0">
              <a:ln>
                <a:noFill/>
              </a:ln>
              <a:solidFill>
                <a:srgbClr val="000000"/>
              </a:solidFill>
              <a:effectLst/>
              <a:uLnTx/>
              <a:uFillTx/>
              <a:latin typeface="Arial"/>
              <a:ea typeface="+mn-ea"/>
              <a:cs typeface="+mn-cs"/>
            </a:endParaRPr>
          </a:p>
        </p:txBody>
      </p:sp>
      <p:sp>
        <p:nvSpPr>
          <p:cNvPr id="6" name="TextBox 5"/>
          <p:cNvSpPr txBox="1"/>
          <p:nvPr/>
        </p:nvSpPr>
        <p:spPr>
          <a:xfrm>
            <a:off x="783131" y="1087182"/>
            <a:ext cx="2863284" cy="497059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sng" strike="noStrike" kern="1200" cap="none" spc="0" normalizeH="0" baseline="0" noProof="0">
                <a:ln>
                  <a:noFill/>
                </a:ln>
                <a:solidFill>
                  <a:srgbClr val="000000"/>
                </a:solidFill>
                <a:effectLst/>
                <a:uLnTx/>
                <a:uFillTx/>
                <a:latin typeface="Arial"/>
                <a:ea typeface="+mn-ea"/>
                <a:cs typeface="+mn-cs"/>
              </a:rPr>
              <a:t>Generell examen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Högskoleexamen, 2 år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Kandidatexamen, 3 år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br>
              <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Ex: </a:t>
            </a:r>
            <a:r>
              <a:rPr kumimoji="0" lang="sv-SE"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Kriminologi</a:t>
            </a:r>
            <a:br>
              <a:rPr kumimoji="0" lang="sv-SE"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sv-SE"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Statsvetenskap</a:t>
            </a:r>
            <a:br>
              <a:rPr kumimoji="0" lang="sv-SE"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sv-SE"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Media och design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Mänskliga rättigheter</a:t>
            </a:r>
            <a:br>
              <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br>
              <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Huvudområde/ämne:</a:t>
            </a:r>
            <a:br>
              <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Historia, sociologi, ekonomi,</a:t>
            </a:r>
            <a:br>
              <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ledarskap och organisation…</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sz="2000" b="0" i="0" u="none" strike="noStrike" kern="1200" cap="none" spc="0" normalizeH="0" baseline="0" noProof="0">
                <a:ln>
                  <a:noFill/>
                </a:ln>
                <a:solidFill>
                  <a:srgbClr val="000000"/>
                </a:solidFill>
                <a:effectLst/>
                <a:uLnTx/>
                <a:uFillTx/>
                <a:latin typeface="Arial"/>
                <a:ea typeface="+mn-ea"/>
                <a:cs typeface="+mn-cs"/>
              </a:rPr>
            </a:br>
            <a:br>
              <a:rPr kumimoji="0" lang="sv-SE" sz="2000" b="0" i="0" u="none" strike="noStrike" kern="1200" cap="none" spc="0" normalizeH="0" baseline="0" noProof="0">
                <a:ln>
                  <a:noFill/>
                </a:ln>
                <a:solidFill>
                  <a:srgbClr val="000000"/>
                </a:solidFill>
                <a:effectLst/>
                <a:uLnTx/>
                <a:uFillTx/>
                <a:latin typeface="Arial"/>
                <a:ea typeface="+mn-ea"/>
                <a:cs typeface="+mn-cs"/>
              </a:rPr>
            </a:br>
            <a:endParaRPr kumimoji="0" lang="sv-SE" sz="20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3200" b="1" i="0" u="none" strike="noStrike" kern="1200" cap="none" spc="0" normalizeH="0" baseline="0" noProof="0">
              <a:ln>
                <a:noFill/>
              </a:ln>
              <a:solidFill>
                <a:srgbClr val="000000"/>
              </a:solidFill>
              <a:effectLst/>
              <a:uLnTx/>
              <a:uFillTx/>
              <a:latin typeface="Arial"/>
              <a:ea typeface="+mn-ea"/>
              <a:cs typeface="+mn-cs"/>
            </a:endParaRPr>
          </a:p>
        </p:txBody>
      </p:sp>
      <p:sp>
        <p:nvSpPr>
          <p:cNvPr id="9" name="Down Arrow 8"/>
          <p:cNvSpPr/>
          <p:nvPr/>
        </p:nvSpPr>
        <p:spPr>
          <a:xfrm>
            <a:off x="6254637" y="4763370"/>
            <a:ext cx="621783" cy="64807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Down Arrow 12"/>
          <p:cNvSpPr/>
          <p:nvPr/>
        </p:nvSpPr>
        <p:spPr>
          <a:xfrm>
            <a:off x="1326646" y="4763370"/>
            <a:ext cx="621783" cy="64807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TextBox 10"/>
          <p:cNvSpPr txBox="1"/>
          <p:nvPr/>
        </p:nvSpPr>
        <p:spPr>
          <a:xfrm>
            <a:off x="5488861" y="5562784"/>
            <a:ext cx="27751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latin typeface="Arial"/>
                <a:ea typeface="+mn-ea"/>
                <a:cs typeface="+mn-cs"/>
              </a:rPr>
              <a:t>Kan bara fås via program</a:t>
            </a:r>
          </a:p>
        </p:txBody>
      </p:sp>
      <p:sp>
        <p:nvSpPr>
          <p:cNvPr id="16" name="TextBox 15"/>
          <p:cNvSpPr txBox="1"/>
          <p:nvPr/>
        </p:nvSpPr>
        <p:spPr>
          <a:xfrm>
            <a:off x="127483" y="5554820"/>
            <a:ext cx="453201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latin typeface="Arial"/>
                <a:ea typeface="+mn-ea"/>
                <a:cs typeface="+mn-cs"/>
              </a:rPr>
              <a:t>Kan fås via program eller fristående kurser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Rubrik 1"/>
          <p:cNvSpPr>
            <a:spLocks noGrp="1"/>
          </p:cNvSpPr>
          <p:nvPr>
            <p:ph type="title"/>
          </p:nvPr>
        </p:nvSpPr>
        <p:spPr>
          <a:xfrm>
            <a:off x="766093" y="82540"/>
            <a:ext cx="6480000" cy="732155"/>
          </a:xfrm>
        </p:spPr>
        <p:txBody>
          <a:bodyPr/>
          <a:lstStyle/>
          <a:p>
            <a:r>
              <a:rPr lang="sv-SE" sz="2400" u="sng"/>
              <a:t>Grundnivå</a:t>
            </a:r>
          </a:p>
        </p:txBody>
      </p:sp>
    </p:spTree>
    <p:extLst>
      <p:ext uri="{BB962C8B-B14F-4D97-AF65-F5344CB8AC3E}">
        <p14:creationId xmlns:p14="http://schemas.microsoft.com/office/powerpoint/2010/main" val="2389435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 1"/>
          <p:cNvSpPr/>
          <p:nvPr/>
        </p:nvSpPr>
        <p:spPr>
          <a:xfrm>
            <a:off x="916256" y="127322"/>
            <a:ext cx="6861932" cy="6539696"/>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160735" marR="0" lvl="0" indent="-160735"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013" b="0" i="0" u="none" strike="noStrike" kern="1200" cap="none" spc="0" normalizeH="0" baseline="0" noProof="0">
              <a:ln>
                <a:noFill/>
              </a:ln>
              <a:solidFill>
                <a:prstClr val="white"/>
              </a:solidFill>
              <a:effectLst/>
              <a:uLnTx/>
              <a:uFillTx/>
              <a:latin typeface="Arial"/>
              <a:ea typeface="+mn-ea"/>
              <a:cs typeface="+mn-cs"/>
            </a:endParaRPr>
          </a:p>
        </p:txBody>
      </p:sp>
      <p:sp>
        <p:nvSpPr>
          <p:cNvPr id="3" name="textruta 2"/>
          <p:cNvSpPr txBox="1"/>
          <p:nvPr/>
        </p:nvSpPr>
        <p:spPr>
          <a:xfrm>
            <a:off x="124692" y="127322"/>
            <a:ext cx="1300356" cy="369332"/>
          </a:xfrm>
          <a:prstGeom prst="rect">
            <a:avLst/>
          </a:prstGeom>
          <a:noFill/>
          <a:ln>
            <a:solidFill>
              <a:schemeClr val="accent3"/>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1" i="0" u="sng" strike="noStrike" kern="1200" cap="none" spc="0" normalizeH="0" baseline="0" noProof="0" dirty="0">
                <a:ln>
                  <a:noFill/>
                </a:ln>
                <a:solidFill>
                  <a:schemeClr val="accent3"/>
                </a:solidFill>
                <a:effectLst/>
                <a:uLnTx/>
                <a:uFillTx/>
                <a:latin typeface="Arial"/>
                <a:ea typeface="+mn-ea"/>
                <a:cs typeface="+mn-cs"/>
              </a:rPr>
              <a:t>Framtiden</a:t>
            </a:r>
          </a:p>
        </p:txBody>
      </p:sp>
    </p:spTree>
    <p:extLst>
      <p:ext uri="{BB962C8B-B14F-4D97-AF65-F5344CB8AC3E}">
        <p14:creationId xmlns:p14="http://schemas.microsoft.com/office/powerpoint/2010/main" val="226355468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448961" y="1771044"/>
            <a:ext cx="8489092" cy="923330"/>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 </a:t>
            </a:r>
            <a:endParaRPr kumimoji="0" lang="sv-SE" sz="1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1-------------------------------------------------5---------------------------------------------------10</a:t>
            </a:r>
            <a:endParaRPr kumimoji="0" lang="sv-SE" sz="1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4" name="textruta 3"/>
          <p:cNvSpPr txBox="1"/>
          <p:nvPr/>
        </p:nvSpPr>
        <p:spPr>
          <a:xfrm>
            <a:off x="539578" y="164756"/>
            <a:ext cx="1467068"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srgbClr val="000000"/>
                </a:solidFill>
                <a:effectLst/>
                <a:uLnTx/>
                <a:uFillTx/>
                <a:latin typeface="Arial"/>
                <a:ea typeface="+mn-ea"/>
                <a:cs typeface="+mn-cs"/>
              </a:rPr>
              <a:t>1 – 10 skala</a:t>
            </a:r>
            <a:endParaRPr kumimoji="0" lang="sv-SE" sz="18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Rektangel 5"/>
          <p:cNvSpPr/>
          <p:nvPr/>
        </p:nvSpPr>
        <p:spPr>
          <a:xfrm>
            <a:off x="539578" y="4094184"/>
            <a:ext cx="5169244"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Jag vill…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________________________________________________________________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Jag behöver…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________________________________________________________________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Mitt första steg…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________________________________________________________________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Vidare måste jag…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________________________________________________________________</a:t>
            </a:r>
          </a:p>
        </p:txBody>
      </p:sp>
      <p:sp>
        <p:nvSpPr>
          <p:cNvPr id="7" name="Line 5"/>
          <p:cNvSpPr>
            <a:spLocks noChangeShapeType="1"/>
          </p:cNvSpPr>
          <p:nvPr/>
        </p:nvSpPr>
        <p:spPr bwMode="auto">
          <a:xfrm flipH="1">
            <a:off x="0" y="6654524"/>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50" normalizeH="0" baseline="0" noProof="0">
              <a:ln w="9525" cmpd="sng">
                <a:solidFill>
                  <a:srgbClr val="DA0123"/>
                </a:solidFill>
                <a:prstDash val="solid"/>
              </a:ln>
              <a:solidFill>
                <a:srgbClr val="70AD47">
                  <a:tint val="1000"/>
                </a:srgbClr>
              </a:solidFill>
              <a:effectLst>
                <a:glow rad="38100">
                  <a:srgbClr val="DA0123">
                    <a:alpha val="40000"/>
                  </a:srgbClr>
                </a:glow>
              </a:effectLst>
              <a:uLnTx/>
              <a:uFillTx/>
              <a:latin typeface="Arial"/>
              <a:ea typeface="+mn-ea"/>
              <a:cs typeface="+mn-cs"/>
            </a:endParaRPr>
          </a:p>
        </p:txBody>
      </p:sp>
      <p:sp>
        <p:nvSpPr>
          <p:cNvPr id="8" name="Text Box 6"/>
          <p:cNvSpPr txBox="1">
            <a:spLocks noChangeArrowheads="1"/>
          </p:cNvSpPr>
          <p:nvPr/>
        </p:nvSpPr>
        <p:spPr bwMode="auto">
          <a:xfrm>
            <a:off x="3132138" y="6643688"/>
            <a:ext cx="567372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sv-SE" altLang="sv-SE" sz="1050" b="0" i="0" u="none" strike="noStrike" kern="1200" cap="none" spc="0" normalizeH="0" baseline="0" noProof="0">
                <a:ln>
                  <a:noFill/>
                </a:ln>
                <a:solidFill>
                  <a:srgbClr val="DA0123"/>
                </a:solidFill>
                <a:effectLst/>
                <a:uLnTx/>
                <a:uFillTx/>
                <a:latin typeface="Arial"/>
                <a:ea typeface="+mn-ea"/>
                <a:cs typeface="+mn-cs"/>
              </a:rPr>
              <a:t>Studievägledningen | Studentcentrum | Malmö universitet </a:t>
            </a:r>
          </a:p>
        </p:txBody>
      </p:sp>
    </p:spTree>
    <p:extLst>
      <p:ext uri="{BB962C8B-B14F-4D97-AF65-F5344CB8AC3E}">
        <p14:creationId xmlns:p14="http://schemas.microsoft.com/office/powerpoint/2010/main" val="23250177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endParaRPr lang="sv-SE"/>
          </a:p>
        </p:txBody>
      </p:sp>
    </p:spTree>
    <p:extLst>
      <p:ext uri="{BB962C8B-B14F-4D97-AF65-F5344CB8AC3E}">
        <p14:creationId xmlns:p14="http://schemas.microsoft.com/office/powerpoint/2010/main" val="224842818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lips 10"/>
          <p:cNvSpPr/>
          <p:nvPr/>
        </p:nvSpPr>
        <p:spPr>
          <a:xfrm rot="3582665">
            <a:off x="1697786" y="1084709"/>
            <a:ext cx="3326996" cy="12433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rial"/>
                <a:ea typeface="+mn-ea"/>
                <a:cs typeface="+mn-cs"/>
              </a:rPr>
              <a:t>Nivå och lön</a:t>
            </a:r>
          </a:p>
        </p:txBody>
      </p:sp>
      <p:sp>
        <p:nvSpPr>
          <p:cNvPr id="10" name="Ellips 9"/>
          <p:cNvSpPr/>
          <p:nvPr/>
        </p:nvSpPr>
        <p:spPr>
          <a:xfrm>
            <a:off x="497964" y="2857500"/>
            <a:ext cx="3288224" cy="1285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err="1">
                <a:ln>
                  <a:noFill/>
                </a:ln>
                <a:solidFill>
                  <a:prstClr val="white"/>
                </a:solidFill>
                <a:effectLst/>
                <a:uLnTx/>
                <a:uFillTx/>
                <a:latin typeface="Arial"/>
                <a:ea typeface="+mn-ea"/>
                <a:cs typeface="+mn-cs"/>
              </a:rPr>
              <a:t>Arbets-förhållanden</a:t>
            </a:r>
            <a:endParaRPr kumimoji="0" lang="sv-SE" sz="2800" b="0" i="0" u="none" strike="noStrike" kern="1200" cap="none" spc="0" normalizeH="0" baseline="0" noProof="0">
              <a:ln>
                <a:noFill/>
              </a:ln>
              <a:solidFill>
                <a:prstClr val="white"/>
              </a:solidFill>
              <a:effectLst/>
              <a:uLnTx/>
              <a:uFillTx/>
              <a:latin typeface="Arial"/>
              <a:ea typeface="+mn-ea"/>
              <a:cs typeface="+mn-cs"/>
            </a:endParaRPr>
          </a:p>
        </p:txBody>
      </p:sp>
      <p:sp>
        <p:nvSpPr>
          <p:cNvPr id="9" name="Ellips 8"/>
          <p:cNvSpPr/>
          <p:nvPr/>
        </p:nvSpPr>
        <p:spPr>
          <a:xfrm rot="19112142">
            <a:off x="1252829" y="4670850"/>
            <a:ext cx="3334463" cy="13024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rial"/>
                <a:ea typeface="+mn-ea"/>
                <a:cs typeface="+mn-cs"/>
              </a:rPr>
              <a:t>Värderingar</a:t>
            </a:r>
          </a:p>
        </p:txBody>
      </p:sp>
      <p:sp>
        <p:nvSpPr>
          <p:cNvPr id="7" name="Ellips 6"/>
          <p:cNvSpPr/>
          <p:nvPr/>
        </p:nvSpPr>
        <p:spPr>
          <a:xfrm rot="2543169">
            <a:off x="4510181" y="4830106"/>
            <a:ext cx="3171694" cy="11168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rial"/>
                <a:ea typeface="+mn-ea"/>
                <a:cs typeface="+mn-cs"/>
              </a:rPr>
              <a:t>Mänsklig miljö</a:t>
            </a:r>
          </a:p>
        </p:txBody>
      </p:sp>
      <p:sp>
        <p:nvSpPr>
          <p:cNvPr id="6" name="Ellips 5"/>
          <p:cNvSpPr/>
          <p:nvPr/>
        </p:nvSpPr>
        <p:spPr>
          <a:xfrm>
            <a:off x="5500688" y="3000375"/>
            <a:ext cx="2988099" cy="1285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rial"/>
                <a:ea typeface="+mn-ea"/>
                <a:cs typeface="+mn-cs"/>
              </a:rPr>
              <a:t>Intressen</a:t>
            </a:r>
          </a:p>
        </p:txBody>
      </p:sp>
      <p:sp>
        <p:nvSpPr>
          <p:cNvPr id="5" name="Ellips 4"/>
          <p:cNvSpPr/>
          <p:nvPr/>
        </p:nvSpPr>
        <p:spPr>
          <a:xfrm rot="19033720">
            <a:off x="4670569" y="1138660"/>
            <a:ext cx="3252814" cy="1232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rial"/>
                <a:ea typeface="+mn-ea"/>
                <a:cs typeface="+mn-cs"/>
              </a:rPr>
              <a:t>Erfarenheter</a:t>
            </a:r>
          </a:p>
        </p:txBody>
      </p:sp>
      <p:sp>
        <p:nvSpPr>
          <p:cNvPr id="12" name="Rubrik 11"/>
          <p:cNvSpPr>
            <a:spLocks noGrp="1"/>
          </p:cNvSpPr>
          <p:nvPr>
            <p:ph type="ctrTitle"/>
          </p:nvPr>
        </p:nvSpPr>
        <p:spPr>
          <a:xfrm>
            <a:off x="1357313" y="2500313"/>
            <a:ext cx="7462837" cy="1470025"/>
          </a:xfrm>
        </p:spPr>
        <p:txBody>
          <a:bodyPr>
            <a:normAutofit fontScale="90000"/>
          </a:bodyPr>
          <a:lstStyle/>
          <a:p>
            <a:pPr eaLnBrk="1" hangingPunct="1">
              <a:defRPr/>
            </a:pPr>
            <a:br>
              <a:rPr lang="sv-SE" sz="4000"/>
            </a:br>
            <a:br>
              <a:rPr lang="sv-SE" sz="4000"/>
            </a:br>
            <a:br>
              <a:rPr lang="sv-SE" sz="4000"/>
            </a:br>
            <a:endParaRPr lang="sv-SE" sz="4000"/>
          </a:p>
        </p:txBody>
      </p:sp>
      <p:sp>
        <p:nvSpPr>
          <p:cNvPr id="4" name="Ellips 3"/>
          <p:cNvSpPr/>
          <p:nvPr/>
        </p:nvSpPr>
        <p:spPr>
          <a:xfrm>
            <a:off x="3157378" y="2500313"/>
            <a:ext cx="2972120" cy="2428875"/>
          </a:xfrm>
          <a:prstGeom prst="ellips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prstClr val="white"/>
                </a:solidFill>
                <a:effectLst/>
                <a:uLnTx/>
                <a:uFillTx/>
                <a:latin typeface="Arial"/>
                <a:ea typeface="+mn-ea"/>
                <a:cs typeface="+mn-cs"/>
              </a:rPr>
              <a:t>Kompetenser</a:t>
            </a:r>
          </a:p>
        </p:txBody>
      </p:sp>
      <p:sp>
        <p:nvSpPr>
          <p:cNvPr id="13" name="Line 5"/>
          <p:cNvSpPr>
            <a:spLocks noChangeShapeType="1"/>
          </p:cNvSpPr>
          <p:nvPr/>
        </p:nvSpPr>
        <p:spPr bwMode="auto">
          <a:xfrm flipH="1">
            <a:off x="0" y="6654524"/>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50" normalizeH="0" baseline="0" noProof="0">
              <a:ln w="9525" cmpd="sng">
                <a:solidFill>
                  <a:srgbClr val="DA0123"/>
                </a:solidFill>
                <a:prstDash val="solid"/>
              </a:ln>
              <a:solidFill>
                <a:srgbClr val="70AD47">
                  <a:tint val="1000"/>
                </a:srgbClr>
              </a:solidFill>
              <a:effectLst>
                <a:glow rad="38100">
                  <a:srgbClr val="DA0123">
                    <a:alpha val="40000"/>
                  </a:srgbClr>
                </a:glow>
              </a:effectLst>
              <a:uLnTx/>
              <a:uFillTx/>
              <a:latin typeface="Arial"/>
              <a:ea typeface="+mn-ea"/>
              <a:cs typeface="+mn-cs"/>
            </a:endParaRPr>
          </a:p>
        </p:txBody>
      </p:sp>
      <p:sp>
        <p:nvSpPr>
          <p:cNvPr id="14" name="Text Box 6"/>
          <p:cNvSpPr txBox="1">
            <a:spLocks noChangeArrowheads="1"/>
          </p:cNvSpPr>
          <p:nvPr/>
        </p:nvSpPr>
        <p:spPr bwMode="auto">
          <a:xfrm>
            <a:off x="3132138" y="6643688"/>
            <a:ext cx="567372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sv-SE" altLang="sv-SE" sz="1050" b="0" i="0" u="none" strike="noStrike" kern="1200" cap="none" spc="0" normalizeH="0" baseline="0" noProof="0">
                <a:ln>
                  <a:noFill/>
                </a:ln>
                <a:solidFill>
                  <a:srgbClr val="DA0123"/>
                </a:solidFill>
                <a:effectLst/>
                <a:uLnTx/>
                <a:uFillTx/>
                <a:latin typeface="Arial"/>
                <a:ea typeface="+mn-ea"/>
                <a:cs typeface="+mn-cs"/>
              </a:rPr>
              <a:t>Studievägledningen | Studentcentrum | Malmö universitet </a:t>
            </a:r>
          </a:p>
        </p:txBody>
      </p:sp>
    </p:spTree>
    <p:extLst>
      <p:ext uri="{BB962C8B-B14F-4D97-AF65-F5344CB8AC3E}">
        <p14:creationId xmlns:p14="http://schemas.microsoft.com/office/powerpoint/2010/main" val="297874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9" grpId="0" animBg="1"/>
      <p:bldP spid="7" grpId="0" animBg="1"/>
      <p:bldP spid="6"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5"/>
          <p:cNvSpPr>
            <a:spLocks noChangeShapeType="1"/>
          </p:cNvSpPr>
          <p:nvPr/>
        </p:nvSpPr>
        <p:spPr bwMode="auto">
          <a:xfrm flipH="1">
            <a:off x="0" y="6654524"/>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50" normalizeH="0" baseline="0" noProof="0">
              <a:ln w="9525" cmpd="sng">
                <a:solidFill>
                  <a:srgbClr val="DA0123"/>
                </a:solidFill>
                <a:prstDash val="solid"/>
              </a:ln>
              <a:solidFill>
                <a:srgbClr val="70AD47">
                  <a:tint val="1000"/>
                </a:srgbClr>
              </a:solidFill>
              <a:effectLst>
                <a:glow rad="38100">
                  <a:srgbClr val="DA0123">
                    <a:alpha val="40000"/>
                  </a:srgbClr>
                </a:glow>
              </a:effectLst>
              <a:uLnTx/>
              <a:uFillTx/>
              <a:latin typeface="Arial"/>
              <a:ea typeface="+mn-ea"/>
              <a:cs typeface="+mn-cs"/>
            </a:endParaRPr>
          </a:p>
        </p:txBody>
      </p:sp>
      <p:sp>
        <p:nvSpPr>
          <p:cNvPr id="5" name="Text Box 6"/>
          <p:cNvSpPr txBox="1">
            <a:spLocks noChangeArrowheads="1"/>
          </p:cNvSpPr>
          <p:nvPr/>
        </p:nvSpPr>
        <p:spPr bwMode="auto">
          <a:xfrm>
            <a:off x="3132138" y="6643688"/>
            <a:ext cx="567372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altLang="sv-SE" sz="1050" b="0" i="0" u="none" strike="noStrike" kern="1200" cap="none" spc="0" normalizeH="0" baseline="0" noProof="0">
                <a:ln>
                  <a:noFill/>
                </a:ln>
                <a:solidFill>
                  <a:srgbClr val="DA0123"/>
                </a:solidFill>
                <a:effectLst/>
                <a:uLnTx/>
                <a:uFillTx/>
                <a:latin typeface="Arial"/>
                <a:ea typeface="+mn-ea"/>
                <a:cs typeface="+mn-cs"/>
              </a:rPr>
              <a:t>Studievägledningen | Studentcentrum | Malmö universitet </a:t>
            </a:r>
          </a:p>
        </p:txBody>
      </p:sp>
      <p:cxnSp>
        <p:nvCxnSpPr>
          <p:cNvPr id="23" name="Rak pilkoppling 22"/>
          <p:cNvCxnSpPr/>
          <p:nvPr/>
        </p:nvCxnSpPr>
        <p:spPr>
          <a:xfrm flipV="1">
            <a:off x="1271847" y="1729044"/>
            <a:ext cx="6666808" cy="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Rak koppling 26"/>
          <p:cNvCxnSpPr/>
          <p:nvPr/>
        </p:nvCxnSpPr>
        <p:spPr>
          <a:xfrm>
            <a:off x="1271847" y="1446411"/>
            <a:ext cx="0" cy="640082"/>
          </a:xfrm>
          <a:prstGeom prst="line">
            <a:avLst/>
          </a:prstGeom>
        </p:spPr>
        <p:style>
          <a:lnRef idx="2">
            <a:schemeClr val="accent1"/>
          </a:lnRef>
          <a:fillRef idx="0">
            <a:schemeClr val="accent1"/>
          </a:fillRef>
          <a:effectRef idx="1">
            <a:schemeClr val="accent1"/>
          </a:effectRef>
          <a:fontRef idx="minor">
            <a:schemeClr val="tx1"/>
          </a:fontRef>
        </p:style>
      </p:cxnSp>
      <p:sp>
        <p:nvSpPr>
          <p:cNvPr id="29" name="textruta 28"/>
          <p:cNvSpPr txBox="1"/>
          <p:nvPr/>
        </p:nvSpPr>
        <p:spPr>
          <a:xfrm>
            <a:off x="1271847" y="274320"/>
            <a:ext cx="3518912"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latin typeface="Arial"/>
                <a:ea typeface="+mn-ea"/>
                <a:cs typeface="+mn-cs"/>
              </a:rPr>
              <a:t>Min tidslinje – Nuläge vs Framtid</a:t>
            </a:r>
          </a:p>
        </p:txBody>
      </p:sp>
      <p:sp>
        <p:nvSpPr>
          <p:cNvPr id="34" name="Vänster klammerparentes 33"/>
          <p:cNvSpPr/>
          <p:nvPr/>
        </p:nvSpPr>
        <p:spPr>
          <a:xfrm>
            <a:off x="1184563" y="2198767"/>
            <a:ext cx="174568" cy="461357"/>
          </a:xfrm>
          <a:prstGeom prst="leftBrac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36" name="Höger klammerparentes 35"/>
          <p:cNvSpPr/>
          <p:nvPr/>
        </p:nvSpPr>
        <p:spPr>
          <a:xfrm>
            <a:off x="7851371" y="2199897"/>
            <a:ext cx="174568" cy="461357"/>
          </a:xfrm>
          <a:prstGeom prst="rightBrac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cxnSp>
        <p:nvCxnSpPr>
          <p:cNvPr id="41" name="Rak koppling 40"/>
          <p:cNvCxnSpPr>
            <a:stCxn id="34" idx="2"/>
            <a:endCxn id="36" idx="2"/>
          </p:cNvCxnSpPr>
          <p:nvPr/>
        </p:nvCxnSpPr>
        <p:spPr>
          <a:xfrm>
            <a:off x="1359131" y="2660124"/>
            <a:ext cx="6492240" cy="113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5" name="textruta 44"/>
          <p:cNvSpPr txBox="1"/>
          <p:nvPr/>
        </p:nvSpPr>
        <p:spPr>
          <a:xfrm>
            <a:off x="4037763" y="2285374"/>
            <a:ext cx="60305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51 år</a:t>
            </a:r>
          </a:p>
        </p:txBody>
      </p:sp>
      <p:sp>
        <p:nvSpPr>
          <p:cNvPr id="46" name="textruta 45"/>
          <p:cNvSpPr txBox="1"/>
          <p:nvPr/>
        </p:nvSpPr>
        <p:spPr>
          <a:xfrm>
            <a:off x="107372" y="1057138"/>
            <a:ext cx="185953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Studenten ca. 19 år</a:t>
            </a:r>
          </a:p>
        </p:txBody>
      </p:sp>
      <p:sp>
        <p:nvSpPr>
          <p:cNvPr id="47" name="textruta 46"/>
          <p:cNvSpPr txBox="1"/>
          <p:nvPr/>
        </p:nvSpPr>
        <p:spPr>
          <a:xfrm>
            <a:off x="7293735" y="1066454"/>
            <a:ext cx="185953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Pension ca. 70 år?</a:t>
            </a:r>
          </a:p>
        </p:txBody>
      </p:sp>
      <p:cxnSp>
        <p:nvCxnSpPr>
          <p:cNvPr id="54" name="Rak pilkoppling 53"/>
          <p:cNvCxnSpPr/>
          <p:nvPr/>
        </p:nvCxnSpPr>
        <p:spPr>
          <a:xfrm flipV="1">
            <a:off x="1271847" y="3731617"/>
            <a:ext cx="6824749" cy="8312"/>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Rak pilkoppling 59"/>
          <p:cNvCxnSpPr/>
          <p:nvPr/>
        </p:nvCxnSpPr>
        <p:spPr>
          <a:xfrm flipH="1" flipV="1">
            <a:off x="1110852" y="3731617"/>
            <a:ext cx="147422" cy="8312"/>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5" name="Rak pilkoppling 74"/>
          <p:cNvCxnSpPr/>
          <p:nvPr/>
        </p:nvCxnSpPr>
        <p:spPr>
          <a:xfrm>
            <a:off x="8096596" y="3731617"/>
            <a:ext cx="126908" cy="8312"/>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8" name="textruta 87"/>
          <p:cNvSpPr txBox="1"/>
          <p:nvPr/>
        </p:nvSpPr>
        <p:spPr>
          <a:xfrm>
            <a:off x="2421687" y="3824728"/>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latin typeface="Arial"/>
                <a:ea typeface="+mn-ea"/>
                <a:cs typeface="+mn-cs"/>
              </a:rPr>
              <a:t>10 år</a:t>
            </a:r>
          </a:p>
        </p:txBody>
      </p:sp>
      <p:sp>
        <p:nvSpPr>
          <p:cNvPr id="89" name="textruta 88"/>
          <p:cNvSpPr txBox="1"/>
          <p:nvPr/>
        </p:nvSpPr>
        <p:spPr>
          <a:xfrm>
            <a:off x="3580510" y="3849204"/>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latin typeface="Arial"/>
                <a:ea typeface="+mn-ea"/>
                <a:cs typeface="+mn-cs"/>
              </a:rPr>
              <a:t>20 år</a:t>
            </a:r>
          </a:p>
        </p:txBody>
      </p:sp>
      <p:sp>
        <p:nvSpPr>
          <p:cNvPr id="90" name="textruta 89"/>
          <p:cNvSpPr txBox="1"/>
          <p:nvPr/>
        </p:nvSpPr>
        <p:spPr>
          <a:xfrm>
            <a:off x="5969000" y="3849204"/>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latin typeface="Arial"/>
                <a:ea typeface="+mn-ea"/>
                <a:cs typeface="+mn-cs"/>
              </a:rPr>
              <a:t>40 år</a:t>
            </a:r>
          </a:p>
        </p:txBody>
      </p:sp>
      <p:sp>
        <p:nvSpPr>
          <p:cNvPr id="91" name="textruta 90"/>
          <p:cNvSpPr txBox="1"/>
          <p:nvPr/>
        </p:nvSpPr>
        <p:spPr>
          <a:xfrm>
            <a:off x="4810177" y="3849204"/>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latin typeface="Arial"/>
                <a:ea typeface="+mn-ea"/>
                <a:cs typeface="+mn-cs"/>
              </a:rPr>
              <a:t>30 år</a:t>
            </a:r>
          </a:p>
        </p:txBody>
      </p:sp>
      <p:sp>
        <p:nvSpPr>
          <p:cNvPr id="92" name="textruta 91"/>
          <p:cNvSpPr txBox="1"/>
          <p:nvPr/>
        </p:nvSpPr>
        <p:spPr>
          <a:xfrm>
            <a:off x="7251757" y="3824728"/>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latin typeface="Arial"/>
                <a:ea typeface="+mn-ea"/>
                <a:cs typeface="+mn-cs"/>
              </a:rPr>
              <a:t>50 år</a:t>
            </a:r>
          </a:p>
        </p:txBody>
      </p:sp>
      <p:sp>
        <p:nvSpPr>
          <p:cNvPr id="95" name="textruta 94"/>
          <p:cNvSpPr txBox="1"/>
          <p:nvPr/>
        </p:nvSpPr>
        <p:spPr>
          <a:xfrm>
            <a:off x="7319116" y="3298253"/>
            <a:ext cx="18341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Livslångt lärande?</a:t>
            </a:r>
          </a:p>
        </p:txBody>
      </p:sp>
      <p:sp>
        <p:nvSpPr>
          <p:cNvPr id="97" name="textruta 96"/>
          <p:cNvSpPr txBox="1"/>
          <p:nvPr/>
        </p:nvSpPr>
        <p:spPr>
          <a:xfrm>
            <a:off x="477470" y="4732184"/>
            <a:ext cx="3299400" cy="1293971"/>
          </a:xfrm>
          <a:prstGeom prst="round2Diag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Var befinner jag mig i livet?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Hur har jag tagit mig hit?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Vad är viktigt för mig i framtiden?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sv-SE"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Om allt var möjligt”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sv-S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hur skulle jag då vilja leva mitt liv?</a:t>
            </a:r>
          </a:p>
        </p:txBody>
      </p:sp>
      <p:sp>
        <p:nvSpPr>
          <p:cNvPr id="98" name="textruta 97"/>
          <p:cNvSpPr txBox="1"/>
          <p:nvPr/>
        </p:nvSpPr>
        <p:spPr>
          <a:xfrm>
            <a:off x="955093" y="3819487"/>
            <a:ext cx="6335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latin typeface="Arial"/>
                <a:ea typeface="+mn-ea"/>
                <a:cs typeface="+mn-cs"/>
              </a:rPr>
              <a:t>Idag</a:t>
            </a:r>
          </a:p>
        </p:txBody>
      </p:sp>
    </p:spTree>
    <p:extLst>
      <p:ext uri="{BB962C8B-B14F-4D97-AF65-F5344CB8AC3E}">
        <p14:creationId xmlns:p14="http://schemas.microsoft.com/office/powerpoint/2010/main" val="26910351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45" grpId="0"/>
      <p:bldP spid="88" grpId="0"/>
      <p:bldP spid="89" grpId="0"/>
      <p:bldP spid="90" grpId="0"/>
      <p:bldP spid="91" grpId="0"/>
      <p:bldP spid="92" grpId="0"/>
      <p:bldP spid="95" grpId="0"/>
      <p:bldP spid="97" grpId="0" animBg="1"/>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6846" y="541640"/>
            <a:ext cx="2355273" cy="2355273"/>
          </a:xfrm>
          <a:prstGeom prst="rect">
            <a:avLst/>
          </a:prstGeom>
        </p:spPr>
      </p:pic>
      <p:cxnSp>
        <p:nvCxnSpPr>
          <p:cNvPr id="3" name="Rak pilkoppling 2"/>
          <p:cNvCxnSpPr/>
          <p:nvPr/>
        </p:nvCxnSpPr>
        <p:spPr>
          <a:xfrm flipV="1">
            <a:off x="1233662" y="3240974"/>
            <a:ext cx="6824749" cy="8312"/>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textruta 3"/>
          <p:cNvSpPr txBox="1"/>
          <p:nvPr/>
        </p:nvSpPr>
        <p:spPr>
          <a:xfrm>
            <a:off x="7930074" y="3282654"/>
            <a:ext cx="582211" cy="369332"/>
          </a:xfrm>
          <a:prstGeom prst="rect">
            <a:avLst/>
          </a:prstGeom>
          <a:noFill/>
        </p:spPr>
        <p:txBody>
          <a:bodyPr wrap="none" rtlCol="0">
            <a:spAutoFit/>
          </a:bodyPr>
          <a:lstStyle/>
          <a:p>
            <a:r>
              <a:rPr lang="sv-SE"/>
              <a:t>5 år</a:t>
            </a:r>
          </a:p>
        </p:txBody>
      </p:sp>
      <p:sp>
        <p:nvSpPr>
          <p:cNvPr id="6" name="textruta 5"/>
          <p:cNvSpPr txBox="1"/>
          <p:nvPr/>
        </p:nvSpPr>
        <p:spPr>
          <a:xfrm>
            <a:off x="916908" y="3282654"/>
            <a:ext cx="633507" cy="369332"/>
          </a:xfrm>
          <a:prstGeom prst="rect">
            <a:avLst/>
          </a:prstGeom>
          <a:noFill/>
        </p:spPr>
        <p:txBody>
          <a:bodyPr wrap="none" rtlCol="0">
            <a:spAutoFit/>
          </a:bodyPr>
          <a:lstStyle/>
          <a:p>
            <a:r>
              <a:rPr lang="sv-SE"/>
              <a:t>Idag</a:t>
            </a:r>
          </a:p>
        </p:txBody>
      </p:sp>
      <p:cxnSp>
        <p:nvCxnSpPr>
          <p:cNvPr id="7" name="Rak pilkoppling 6"/>
          <p:cNvCxnSpPr/>
          <p:nvPr/>
        </p:nvCxnSpPr>
        <p:spPr>
          <a:xfrm>
            <a:off x="8058411" y="3236818"/>
            <a:ext cx="126908" cy="8312"/>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46995220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p:cNvSpPr txBox="1"/>
          <p:nvPr/>
        </p:nvSpPr>
        <p:spPr>
          <a:xfrm>
            <a:off x="5129249" y="4635619"/>
            <a:ext cx="1746849" cy="5539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5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300 000 invånare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5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170 nationaliteter</a:t>
            </a:r>
          </a:p>
        </p:txBody>
      </p:sp>
      <p:pic>
        <p:nvPicPr>
          <p:cNvPr id="5" name="Bildobjekt 4" descr="En bild som visar skärmbild&#10;&#10;Automatiskt genererad beskrivning">
            <a:extLst>
              <a:ext uri="{FF2B5EF4-FFF2-40B4-BE49-F238E27FC236}">
                <a16:creationId xmlns:a16="http://schemas.microsoft.com/office/drawing/2014/main" id="{8015D8B6-E6DA-7141-ACD6-D3FF213177A8}"/>
              </a:ext>
            </a:extLst>
          </p:cNvPr>
          <p:cNvPicPr>
            <a:picLocks noChangeAspect="1"/>
          </p:cNvPicPr>
          <p:nvPr/>
        </p:nvPicPr>
        <p:blipFill rotWithShape="1">
          <a:blip r:embed="rId3"/>
          <a:srcRect l="2490" t="32586" r="2132" b="28050"/>
          <a:stretch/>
        </p:blipFill>
        <p:spPr>
          <a:xfrm>
            <a:off x="-273994" y="0"/>
            <a:ext cx="9743815" cy="2181489"/>
          </a:xfrm>
          <a:prstGeom prst="rect">
            <a:avLst/>
          </a:prstGeom>
        </p:spPr>
      </p:pic>
      <p:sp>
        <p:nvSpPr>
          <p:cNvPr id="6" name="Rektangel 5">
            <a:extLst>
              <a:ext uri="{FF2B5EF4-FFF2-40B4-BE49-F238E27FC236}">
                <a16:creationId xmlns:a16="http://schemas.microsoft.com/office/drawing/2014/main" id="{BD4519A7-B8A6-BF47-AC32-9C90B2342DAA}"/>
              </a:ext>
            </a:extLst>
          </p:cNvPr>
          <p:cNvSpPr/>
          <p:nvPr/>
        </p:nvSpPr>
        <p:spPr>
          <a:xfrm>
            <a:off x="184797" y="3573790"/>
            <a:ext cx="3490716" cy="2677656"/>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400" b="1" i="1" u="none" strike="noStrike" kern="1200" cap="none" spc="0" normalizeH="0" baseline="0" noProof="0">
                <a:ln>
                  <a:noFill/>
                </a:ln>
                <a:solidFill>
                  <a:prstClr val="black"/>
                </a:solidFill>
                <a:effectLst/>
                <a:uLnTx/>
                <a:uFillTx/>
                <a:latin typeface="Arial" charset="0"/>
                <a:ea typeface="+mn-ea"/>
                <a:cs typeface="+mn-cs"/>
              </a:rPr>
              <a:t>Förutbildning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charset="0"/>
                <a:ea typeface="+mn-ea"/>
                <a:cs typeface="+mn-cs"/>
              </a:rPr>
              <a:t>Tekniskt/naturvetenskapligt basår</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1400" b="1" i="1" u="none" strike="noStrike" kern="1200" cap="none" spc="0" normalizeH="0" baseline="0" noProof="0">
              <a:ln>
                <a:noFill/>
              </a:ln>
              <a:solidFill>
                <a:prstClr val="black"/>
              </a:solidFill>
              <a:effectLst/>
              <a:uLnTx/>
              <a:uFillTx/>
              <a:latin typeface="Arial"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400" b="1" i="1" u="none" strike="noStrike" kern="1200" cap="none" spc="0" normalizeH="0" baseline="0" noProof="0">
                <a:ln>
                  <a:noFill/>
                </a:ln>
                <a:solidFill>
                  <a:prstClr val="black"/>
                </a:solidFill>
                <a:effectLst/>
                <a:uLnTx/>
                <a:uFillTx/>
                <a:latin typeface="Arial" charset="0"/>
                <a:ea typeface="+mn-ea"/>
                <a:cs typeface="+mn-cs"/>
              </a:rPr>
              <a:t>Generell kandidatutbildning</a:t>
            </a:r>
            <a:endParaRPr kumimoji="0" lang="sv-SE" sz="1400" b="1" i="1" u="none" strike="noStrike" kern="1200" cap="none" spc="0" normalizeH="0" baseline="0" noProof="0">
              <a:ln>
                <a:noFill/>
              </a:ln>
              <a:solidFill>
                <a:prstClr val="black"/>
              </a:solidFill>
              <a:effectLst/>
              <a:uLnTx/>
              <a:uFillTx/>
              <a:latin typeface="Calibri" panose="020F0502020204030204"/>
              <a:ea typeface="+mn-ea"/>
              <a:cs typeface="+mn-cs"/>
            </a:endParaRPr>
          </a:p>
          <a:p>
            <a:pPr marL="57149" marR="0" lvl="0" indent="-28574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prstClr val="black"/>
                </a:solidFill>
                <a:effectLst/>
                <a:uLnTx/>
                <a:uFillTx/>
                <a:latin typeface="Calibri" panose="020F0502020204030204"/>
                <a:ea typeface="+mn-ea"/>
                <a:cs typeface="+mn-cs"/>
              </a:rPr>
              <a:t>Datavetenskap och applikationsutveckling</a:t>
            </a:r>
          </a:p>
          <a:p>
            <a:pPr marL="57149" marR="0" lvl="0" indent="-28574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prstClr val="black"/>
                </a:solidFill>
                <a:effectLst/>
                <a:uLnTx/>
                <a:uFillTx/>
                <a:latin typeface="Calibri" panose="020F0502020204030204"/>
                <a:ea typeface="+mn-ea"/>
                <a:cs typeface="+mn-cs"/>
              </a:rPr>
              <a:t>Spelutveckling</a:t>
            </a:r>
          </a:p>
          <a:p>
            <a:pPr marL="57149" marR="0" lvl="0" indent="-28574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prstClr val="black"/>
                </a:solidFill>
                <a:effectLst/>
                <a:uLnTx/>
                <a:uFillTx/>
                <a:latin typeface="Calibri" panose="020F0502020204030204"/>
                <a:ea typeface="+mn-ea"/>
                <a:cs typeface="+mn-cs"/>
              </a:rPr>
              <a:t>Systemutvecklare</a:t>
            </a:r>
          </a:p>
          <a:p>
            <a:pPr marL="57149" marR="0" lvl="0" indent="-28574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prstClr val="black"/>
                </a:solidFill>
                <a:effectLst/>
                <a:uLnTx/>
                <a:uFillTx/>
                <a:latin typeface="Calibri" panose="020F0502020204030204"/>
                <a:ea typeface="+mn-ea"/>
                <a:cs typeface="+mn-cs"/>
              </a:rPr>
              <a:t>Informationsarkitekt</a:t>
            </a:r>
          </a:p>
          <a:p>
            <a:pPr marL="57149" marR="0" lvl="0" indent="-28574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prstClr val="black"/>
                </a:solidFill>
                <a:effectLst/>
                <a:uLnTx/>
                <a:uFillTx/>
                <a:latin typeface="Calibri" panose="020F0502020204030204"/>
                <a:ea typeface="+mn-ea"/>
                <a:cs typeface="+mn-cs"/>
              </a:rPr>
              <a:t>IT och ekonomi</a:t>
            </a:r>
          </a:p>
          <a:p>
            <a:pPr marL="57149" marR="0" lvl="0" indent="-28574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prstClr val="black"/>
                </a:solidFill>
                <a:effectLst/>
                <a:uLnTx/>
                <a:uFillTx/>
                <a:latin typeface="Calibri" panose="020F0502020204030204"/>
                <a:ea typeface="+mn-ea"/>
                <a:cs typeface="+mn-cs"/>
              </a:rPr>
              <a:t>Medieproduktion och processdesign</a:t>
            </a:r>
          </a:p>
          <a:p>
            <a:pPr marL="57149" marR="0" lvl="0" indent="-28574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prstClr val="black"/>
                </a:solidFill>
                <a:effectLst/>
                <a:uLnTx/>
                <a:uFillTx/>
                <a:latin typeface="Calibri" panose="020F0502020204030204"/>
                <a:ea typeface="+mn-ea"/>
                <a:cs typeface="+mn-cs"/>
              </a:rPr>
              <a:t>Produktionsledare: Media</a:t>
            </a:r>
          </a:p>
        </p:txBody>
      </p:sp>
      <p:grpSp>
        <p:nvGrpSpPr>
          <p:cNvPr id="10" name="Grupp 9">
            <a:extLst>
              <a:ext uri="{FF2B5EF4-FFF2-40B4-BE49-F238E27FC236}">
                <a16:creationId xmlns:a16="http://schemas.microsoft.com/office/drawing/2014/main" id="{0E32DDBC-5548-9640-89BD-744B5016F5CF}"/>
              </a:ext>
            </a:extLst>
          </p:cNvPr>
          <p:cNvGrpSpPr/>
          <p:nvPr/>
        </p:nvGrpSpPr>
        <p:grpSpPr>
          <a:xfrm>
            <a:off x="3602629" y="3289886"/>
            <a:ext cx="6304844" cy="3245463"/>
            <a:chOff x="3134630" y="2231299"/>
            <a:chExt cx="6304844" cy="3245463"/>
          </a:xfrm>
        </p:grpSpPr>
        <p:sp>
          <p:nvSpPr>
            <p:cNvPr id="7" name="Rektangel 6">
              <a:extLst>
                <a:ext uri="{FF2B5EF4-FFF2-40B4-BE49-F238E27FC236}">
                  <a16:creationId xmlns:a16="http://schemas.microsoft.com/office/drawing/2014/main" id="{C5C727B2-C278-B34A-A759-46575BADCA9F}"/>
                </a:ext>
              </a:extLst>
            </p:cNvPr>
            <p:cNvSpPr/>
            <p:nvPr/>
          </p:nvSpPr>
          <p:spPr>
            <a:xfrm>
              <a:off x="3273778" y="2231299"/>
              <a:ext cx="2867745" cy="1169551"/>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400" b="1"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Högskoleingenjörsutbildning</a:t>
              </a:r>
            </a:p>
            <a:p>
              <a:pPr marL="285743" marR="0" lvl="0" indent="-28574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prstClr val="black"/>
                  </a:solidFill>
                  <a:effectLst/>
                  <a:uLnTx/>
                  <a:uFillTx/>
                  <a:latin typeface="Calibri" panose="020F0502020204030204"/>
                  <a:ea typeface="+mn-ea"/>
                  <a:cs typeface="+mn-cs"/>
                </a:rPr>
                <a:t>Datateknik och mobil IT</a:t>
              </a:r>
            </a:p>
            <a:p>
              <a:pPr marL="285743" marR="0" lvl="0" indent="-28574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prstClr val="black"/>
                  </a:solidFill>
                  <a:effectLst/>
                  <a:uLnTx/>
                  <a:uFillTx/>
                  <a:latin typeface="Calibri" panose="020F0502020204030204"/>
                  <a:ea typeface="+mn-ea"/>
                  <a:cs typeface="+mn-cs"/>
                </a:rPr>
                <a:t>Byggingenjör</a:t>
              </a:r>
            </a:p>
            <a:p>
              <a:pPr marL="285743" marR="0" lvl="0" indent="-28574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prstClr val="black"/>
                  </a:solidFill>
                  <a:effectLst/>
                  <a:uLnTx/>
                  <a:uFillTx/>
                  <a:latin typeface="Calibri" panose="020F0502020204030204"/>
                  <a:ea typeface="+mn-ea"/>
                  <a:cs typeface="+mn-cs"/>
                </a:rPr>
                <a:t>Maskin- och materialteknik</a:t>
              </a:r>
            </a:p>
            <a:p>
              <a:pPr marL="285743" marR="0" lvl="0" indent="-28574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prstClr val="black"/>
                  </a:solidFill>
                  <a:effectLst/>
                  <a:uLnTx/>
                  <a:uFillTx/>
                  <a:latin typeface="Calibri" panose="020F0502020204030204"/>
                  <a:ea typeface="+mn-ea"/>
                  <a:cs typeface="+mn-cs"/>
                </a:rPr>
                <a:t>Produktutveckling och design</a:t>
              </a:r>
            </a:p>
          </p:txBody>
        </p:sp>
        <p:sp>
          <p:nvSpPr>
            <p:cNvPr id="8" name="Rektangel 7">
              <a:extLst>
                <a:ext uri="{FF2B5EF4-FFF2-40B4-BE49-F238E27FC236}">
                  <a16:creationId xmlns:a16="http://schemas.microsoft.com/office/drawing/2014/main" id="{DDF4FDE4-8083-D94B-9F51-DCB97BC83D5F}"/>
                </a:ext>
              </a:extLst>
            </p:cNvPr>
            <p:cNvSpPr/>
            <p:nvPr/>
          </p:nvSpPr>
          <p:spPr>
            <a:xfrm>
              <a:off x="3134630" y="3876324"/>
              <a:ext cx="6304844" cy="1600438"/>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400" b="1"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Utbildning på avancerad nivå – Magister/Master</a:t>
              </a:r>
            </a:p>
            <a:p>
              <a:pPr marL="285743" marR="0" lvl="0" indent="-28574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err="1">
                  <a:ln>
                    <a:noFill/>
                  </a:ln>
                  <a:solidFill>
                    <a:prstClr val="black"/>
                  </a:solidFill>
                  <a:effectLst/>
                  <a:uLnTx/>
                  <a:uFillTx/>
                  <a:latin typeface="Calibri" panose="020F0502020204030204"/>
                  <a:ea typeface="+mn-ea"/>
                  <a:cs typeface="+mn-cs"/>
                </a:rPr>
                <a:t>Computational</a:t>
              </a:r>
              <a:r>
                <a:rPr kumimoji="0" lang="sv-SE" sz="1400" b="0" i="0" u="none" strike="noStrike" kern="1200" cap="none" spc="0" normalizeH="0" baseline="0" noProof="0">
                  <a:ln>
                    <a:noFill/>
                  </a:ln>
                  <a:solidFill>
                    <a:prstClr val="black"/>
                  </a:solidFill>
                  <a:effectLst/>
                  <a:uLnTx/>
                  <a:uFillTx/>
                  <a:latin typeface="Calibri" panose="020F0502020204030204"/>
                  <a:ea typeface="+mn-ea"/>
                  <a:cs typeface="+mn-cs"/>
                </a:rPr>
                <a:t> Materials Science (</a:t>
              </a:r>
              <a:r>
                <a:rPr kumimoji="0" lang="sv-SE" sz="1400" b="0" i="0" u="none" strike="noStrike" kern="1200" cap="none" spc="0" normalizeH="0" baseline="0" noProof="0" err="1">
                  <a:ln>
                    <a:noFill/>
                  </a:ln>
                  <a:solidFill>
                    <a:prstClr val="black"/>
                  </a:solidFill>
                  <a:effectLst/>
                  <a:uLnTx/>
                  <a:uFillTx/>
                  <a:latin typeface="Calibri" panose="020F0502020204030204"/>
                  <a:ea typeface="+mn-ea"/>
                  <a:cs typeface="+mn-cs"/>
                </a:rPr>
                <a:t>two-year</a:t>
              </a:r>
              <a:r>
                <a:rPr kumimoji="0" lang="sv-SE" sz="1400" b="0" i="0" u="none" strike="noStrike" kern="1200" cap="none" spc="0" normalizeH="0" baseline="0" noProof="0">
                  <a:ln>
                    <a:noFill/>
                  </a:ln>
                  <a:solidFill>
                    <a:prstClr val="black"/>
                  </a:solidFill>
                  <a:effectLst/>
                  <a:uLnTx/>
                  <a:uFillTx/>
                  <a:latin typeface="Calibri" panose="020F0502020204030204"/>
                  <a:ea typeface="+mn-ea"/>
                  <a:cs typeface="+mn-cs"/>
                </a:rPr>
                <a:t>)</a:t>
              </a:r>
            </a:p>
            <a:p>
              <a:pPr marL="285743" marR="0" lvl="0" indent="-28574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prstClr val="black"/>
                  </a:solidFill>
                  <a:effectLst/>
                  <a:uLnTx/>
                  <a:uFillTx/>
                  <a:latin typeface="Calibri" panose="020F0502020204030204"/>
                  <a:ea typeface="+mn-ea"/>
                  <a:cs typeface="+mn-cs"/>
                </a:rPr>
                <a:t>Computer Science (</a:t>
              </a:r>
              <a:r>
                <a:rPr kumimoji="0" lang="sv-SE" sz="1400" b="0" i="0" u="none" strike="noStrike" kern="1200" cap="none" spc="0" normalizeH="0" baseline="0" noProof="0" err="1">
                  <a:ln>
                    <a:noFill/>
                  </a:ln>
                  <a:solidFill>
                    <a:prstClr val="black"/>
                  </a:solidFill>
                  <a:effectLst/>
                  <a:uLnTx/>
                  <a:uFillTx/>
                  <a:latin typeface="Calibri" panose="020F0502020204030204"/>
                  <a:ea typeface="+mn-ea"/>
                  <a:cs typeface="+mn-cs"/>
                </a:rPr>
                <a:t>one-year</a:t>
              </a:r>
              <a:r>
                <a:rPr kumimoji="0" lang="sv-SE"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v-SE" sz="1400" b="0" i="1" u="none" strike="noStrike" kern="1200" cap="none" spc="0" normalizeH="0" baseline="0" noProof="0">
                  <a:ln>
                    <a:noFill/>
                  </a:ln>
                  <a:solidFill>
                    <a:prstClr val="black"/>
                  </a:solidFill>
                  <a:effectLst/>
                  <a:uLnTx/>
                  <a:uFillTx/>
                  <a:latin typeface="Calibri" panose="020F0502020204030204"/>
                  <a:ea typeface="+mn-ea"/>
                  <a:cs typeface="+mn-cs"/>
                </a:rPr>
                <a:t>Startar ej HT-20</a:t>
              </a:r>
            </a:p>
            <a:p>
              <a:pPr marL="285743" marR="0" lvl="0" indent="-28574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prstClr val="black"/>
                  </a:solidFill>
                  <a:effectLst/>
                  <a:uLnTx/>
                  <a:uFillTx/>
                  <a:latin typeface="Calibri" panose="020F0502020204030204"/>
                  <a:ea typeface="+mn-ea"/>
                  <a:cs typeface="+mn-cs"/>
                </a:rPr>
                <a:t>Computer Science: </a:t>
              </a:r>
              <a:r>
                <a:rPr kumimoji="0" lang="sv-SE" sz="1400" b="0" i="0" u="none" strike="noStrike" kern="1200" cap="none" spc="0" normalizeH="0" baseline="0" noProof="0" err="1">
                  <a:ln>
                    <a:noFill/>
                  </a:ln>
                  <a:solidFill>
                    <a:prstClr val="black"/>
                  </a:solidFill>
                  <a:effectLst/>
                  <a:uLnTx/>
                  <a:uFillTx/>
                  <a:latin typeface="Calibri" panose="020F0502020204030204"/>
                  <a:ea typeface="+mn-ea"/>
                  <a:cs typeface="+mn-cs"/>
                </a:rPr>
                <a:t>Applied</a:t>
              </a:r>
              <a:r>
                <a:rPr kumimoji="0" lang="sv-SE" sz="1400" b="0" i="0" u="none" strike="noStrike" kern="1200" cap="none" spc="0" normalizeH="0" baseline="0" noProof="0">
                  <a:ln>
                    <a:noFill/>
                  </a:ln>
                  <a:solidFill>
                    <a:prstClr val="black"/>
                  </a:solidFill>
                  <a:effectLst/>
                  <a:uLnTx/>
                  <a:uFillTx/>
                  <a:latin typeface="Calibri" panose="020F0502020204030204"/>
                  <a:ea typeface="+mn-ea"/>
                  <a:cs typeface="+mn-cs"/>
                </a:rPr>
                <a:t> Data Science (</a:t>
              </a:r>
              <a:r>
                <a:rPr kumimoji="0" lang="sv-SE" sz="1400" b="0" i="0" u="none" strike="noStrike" kern="1200" cap="none" spc="0" normalizeH="0" baseline="0" noProof="0" err="1">
                  <a:ln>
                    <a:noFill/>
                  </a:ln>
                  <a:solidFill>
                    <a:prstClr val="black"/>
                  </a:solidFill>
                  <a:effectLst/>
                  <a:uLnTx/>
                  <a:uFillTx/>
                  <a:latin typeface="Calibri" panose="020F0502020204030204"/>
                  <a:ea typeface="+mn-ea"/>
                  <a:cs typeface="+mn-cs"/>
                </a:rPr>
                <a:t>two-year</a:t>
              </a:r>
              <a:r>
                <a:rPr kumimoji="0" lang="sv-SE" sz="1400" b="0" i="0" u="none" strike="noStrike" kern="1200" cap="none" spc="0" normalizeH="0" baseline="0" noProof="0">
                  <a:ln>
                    <a:noFill/>
                  </a:ln>
                  <a:solidFill>
                    <a:prstClr val="black"/>
                  </a:solidFill>
                  <a:effectLst/>
                  <a:uLnTx/>
                  <a:uFillTx/>
                  <a:latin typeface="Calibri" panose="020F0502020204030204"/>
                  <a:ea typeface="+mn-ea"/>
                  <a:cs typeface="+mn-cs"/>
                </a:rPr>
                <a:t>)</a:t>
              </a:r>
            </a:p>
            <a:p>
              <a:pPr marL="285743" marR="0" lvl="0" indent="-28574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prstClr val="black"/>
                  </a:solidFill>
                  <a:effectLst/>
                  <a:uLnTx/>
                  <a:uFillTx/>
                  <a:latin typeface="Calibri" panose="020F0502020204030204"/>
                  <a:ea typeface="+mn-ea"/>
                  <a:cs typeface="+mn-cs"/>
                </a:rPr>
                <a:t>Computer Science: Innovation for Change in a Digital </a:t>
              </a:r>
              <a:r>
                <a:rPr kumimoji="0" lang="sv-SE" sz="1400" b="0" i="0" u="none" strike="noStrike" kern="1200" cap="none" spc="0" normalizeH="0" baseline="0" noProof="0" err="1">
                  <a:ln>
                    <a:noFill/>
                  </a:ln>
                  <a:solidFill>
                    <a:prstClr val="black"/>
                  </a:solidFill>
                  <a:effectLst/>
                  <a:uLnTx/>
                  <a:uFillTx/>
                  <a:latin typeface="Calibri" panose="020F0502020204030204"/>
                  <a:ea typeface="+mn-ea"/>
                  <a:cs typeface="+mn-cs"/>
                </a:rPr>
                <a:t>Society</a:t>
              </a:r>
              <a:r>
                <a:rPr kumimoji="0" lang="sv-SE"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v-SE" sz="1400" b="0" i="0" u="none" strike="noStrike" kern="1200" cap="none" spc="0" normalizeH="0" baseline="0" noProof="0" err="1">
                  <a:ln>
                    <a:noFill/>
                  </a:ln>
                  <a:solidFill>
                    <a:prstClr val="black"/>
                  </a:solidFill>
                  <a:effectLst/>
                  <a:uLnTx/>
                  <a:uFillTx/>
                  <a:latin typeface="Calibri" panose="020F0502020204030204"/>
                  <a:ea typeface="+mn-ea"/>
                  <a:cs typeface="+mn-cs"/>
                </a:rPr>
                <a:t>two-year</a:t>
              </a:r>
              <a:r>
                <a:rPr kumimoji="0" lang="sv-SE" sz="1400" b="0" i="0" u="none" strike="noStrike" kern="1200" cap="none" spc="0" normalizeH="0" baseline="0" noProof="0">
                  <a:ln>
                    <a:noFill/>
                  </a:ln>
                  <a:solidFill>
                    <a:prstClr val="black"/>
                  </a:solidFill>
                  <a:effectLst/>
                  <a:uLnTx/>
                  <a:uFillTx/>
                  <a:latin typeface="Calibri" panose="020F0502020204030204"/>
                  <a:ea typeface="+mn-ea"/>
                  <a:cs typeface="+mn-cs"/>
                </a:rPr>
                <a:t>)</a:t>
              </a:r>
            </a:p>
            <a:p>
              <a:pPr marL="285743" marR="0" lvl="0" indent="-28574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prstClr val="black"/>
                  </a:solidFill>
                  <a:effectLst/>
                  <a:uLnTx/>
                  <a:uFillTx/>
                  <a:latin typeface="Calibri" panose="020F0502020204030204"/>
                  <a:ea typeface="+mn-ea"/>
                  <a:cs typeface="+mn-cs"/>
                </a:rPr>
                <a:t>Media </a:t>
              </a:r>
              <a:r>
                <a:rPr kumimoji="0" lang="sv-SE" sz="1400" b="0" i="0" u="none" strike="noStrike" kern="1200" cap="none" spc="0" normalizeH="0" baseline="0" noProof="0" err="1">
                  <a:ln>
                    <a:noFill/>
                  </a:ln>
                  <a:solidFill>
                    <a:prstClr val="black"/>
                  </a:solidFill>
                  <a:effectLst/>
                  <a:uLnTx/>
                  <a:uFillTx/>
                  <a:latin typeface="Calibri" panose="020F0502020204030204"/>
                  <a:ea typeface="+mn-ea"/>
                  <a:cs typeface="+mn-cs"/>
                </a:rPr>
                <a:t>Technology</a:t>
              </a:r>
              <a:r>
                <a:rPr kumimoji="0" lang="sv-SE"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v-SE" sz="1400" b="0" i="0" u="none" strike="noStrike" kern="1200" cap="none" spc="0" normalizeH="0" baseline="0" noProof="0" err="1">
                  <a:ln>
                    <a:noFill/>
                  </a:ln>
                  <a:solidFill>
                    <a:prstClr val="black"/>
                  </a:solidFill>
                  <a:effectLst/>
                  <a:uLnTx/>
                  <a:uFillTx/>
                  <a:latin typeface="Calibri" panose="020F0502020204030204"/>
                  <a:ea typeface="+mn-ea"/>
                  <a:cs typeface="+mn-cs"/>
                </a:rPr>
                <a:t>Strategic</a:t>
              </a:r>
              <a:r>
                <a:rPr kumimoji="0" lang="sv-SE" sz="1400" b="0" i="0" u="none" strike="noStrike" kern="1200" cap="none" spc="0" normalizeH="0" baseline="0" noProof="0">
                  <a:ln>
                    <a:noFill/>
                  </a:ln>
                  <a:solidFill>
                    <a:prstClr val="black"/>
                  </a:solidFill>
                  <a:effectLst/>
                  <a:uLnTx/>
                  <a:uFillTx/>
                  <a:latin typeface="Calibri" panose="020F0502020204030204"/>
                  <a:ea typeface="+mn-ea"/>
                  <a:cs typeface="+mn-cs"/>
                </a:rPr>
                <a:t> Media </a:t>
              </a:r>
              <a:r>
                <a:rPr kumimoji="0" lang="sv-SE" sz="1400" b="0" i="0" u="none" strike="noStrike" kern="1200" cap="none" spc="0" normalizeH="0" baseline="0" noProof="0" err="1">
                  <a:ln>
                    <a:noFill/>
                  </a:ln>
                  <a:solidFill>
                    <a:prstClr val="black"/>
                  </a:solidFill>
                  <a:effectLst/>
                  <a:uLnTx/>
                  <a:uFillTx/>
                  <a:latin typeface="Calibri" panose="020F0502020204030204"/>
                  <a:ea typeface="+mn-ea"/>
                  <a:cs typeface="+mn-cs"/>
                </a:rPr>
                <a:t>Development</a:t>
              </a:r>
              <a:r>
                <a:rPr kumimoji="0" lang="sv-SE"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v-SE" sz="1400" b="0" i="0" u="none" strike="noStrike" kern="1200" cap="none" spc="0" normalizeH="0" baseline="0" noProof="0" err="1">
                  <a:ln>
                    <a:noFill/>
                  </a:ln>
                  <a:solidFill>
                    <a:prstClr val="black"/>
                  </a:solidFill>
                  <a:effectLst/>
                  <a:uLnTx/>
                  <a:uFillTx/>
                  <a:latin typeface="Calibri" panose="020F0502020204030204"/>
                  <a:ea typeface="+mn-ea"/>
                  <a:cs typeface="+mn-cs"/>
                </a:rPr>
                <a:t>one-year</a:t>
              </a:r>
              <a:r>
                <a:rPr kumimoji="0" lang="sv-SE" sz="1400" b="0" i="0" u="none" strike="noStrike" kern="1200" cap="none" spc="0" normalizeH="0" baseline="0" noProof="0">
                  <a:ln>
                    <a:noFill/>
                  </a:ln>
                  <a:solidFill>
                    <a:prstClr val="black"/>
                  </a:solidFill>
                  <a:effectLst/>
                  <a:uLnTx/>
                  <a:uFillTx/>
                  <a:latin typeface="Calibri" panose="020F0502020204030204"/>
                  <a:ea typeface="+mn-ea"/>
                  <a:cs typeface="+mn-cs"/>
                </a:rPr>
                <a:t>)</a:t>
              </a:r>
            </a:p>
            <a:p>
              <a:pPr marL="285743" marR="0" lvl="0" indent="-28574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prstClr val="black"/>
                  </a:solidFill>
                  <a:effectLst/>
                  <a:uLnTx/>
                  <a:uFillTx/>
                  <a:latin typeface="Calibri" panose="020F0502020204030204"/>
                  <a:ea typeface="+mn-ea"/>
                  <a:cs typeface="+mn-cs"/>
                </a:rPr>
                <a:t>Media </a:t>
              </a:r>
              <a:r>
                <a:rPr kumimoji="0" lang="sv-SE" sz="1400" b="0" i="0" u="none" strike="noStrike" kern="1200" cap="none" spc="0" normalizeH="0" baseline="0" noProof="0" err="1">
                  <a:ln>
                    <a:noFill/>
                  </a:ln>
                  <a:solidFill>
                    <a:prstClr val="black"/>
                  </a:solidFill>
                  <a:effectLst/>
                  <a:uLnTx/>
                  <a:uFillTx/>
                  <a:latin typeface="Calibri" panose="020F0502020204030204"/>
                  <a:ea typeface="+mn-ea"/>
                  <a:cs typeface="+mn-cs"/>
                </a:rPr>
                <a:t>Technology</a:t>
              </a:r>
              <a:r>
                <a:rPr kumimoji="0" lang="sv-SE"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v-SE" sz="1400" b="0" i="0" u="none" strike="noStrike" kern="1200" cap="none" spc="0" normalizeH="0" baseline="0" noProof="0" err="1">
                  <a:ln>
                    <a:noFill/>
                  </a:ln>
                  <a:solidFill>
                    <a:prstClr val="black"/>
                  </a:solidFill>
                  <a:effectLst/>
                  <a:uLnTx/>
                  <a:uFillTx/>
                  <a:latin typeface="Calibri" panose="020F0502020204030204"/>
                  <a:ea typeface="+mn-ea"/>
                  <a:cs typeface="+mn-cs"/>
                </a:rPr>
                <a:t>Strategic</a:t>
              </a:r>
              <a:r>
                <a:rPr kumimoji="0" lang="sv-SE" sz="1400" b="0" i="0" u="none" strike="noStrike" kern="1200" cap="none" spc="0" normalizeH="0" baseline="0" noProof="0">
                  <a:ln>
                    <a:noFill/>
                  </a:ln>
                  <a:solidFill>
                    <a:prstClr val="black"/>
                  </a:solidFill>
                  <a:effectLst/>
                  <a:uLnTx/>
                  <a:uFillTx/>
                  <a:latin typeface="Calibri" panose="020F0502020204030204"/>
                  <a:ea typeface="+mn-ea"/>
                  <a:cs typeface="+mn-cs"/>
                </a:rPr>
                <a:t> Media </a:t>
              </a:r>
              <a:r>
                <a:rPr kumimoji="0" lang="sv-SE" sz="1400" b="0" i="0" u="none" strike="noStrike" kern="1200" cap="none" spc="0" normalizeH="0" baseline="0" noProof="0" err="1">
                  <a:ln>
                    <a:noFill/>
                  </a:ln>
                  <a:solidFill>
                    <a:prstClr val="black"/>
                  </a:solidFill>
                  <a:effectLst/>
                  <a:uLnTx/>
                  <a:uFillTx/>
                  <a:latin typeface="Calibri" panose="020F0502020204030204"/>
                  <a:ea typeface="+mn-ea"/>
                  <a:cs typeface="+mn-cs"/>
                </a:rPr>
                <a:t>Development</a:t>
              </a:r>
              <a:r>
                <a:rPr kumimoji="0" lang="sv-SE"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sv-SE" sz="1400" b="0" i="0" u="none" strike="noStrike" kern="1200" cap="none" spc="0" normalizeH="0" baseline="0" noProof="0" err="1">
                  <a:ln>
                    <a:noFill/>
                  </a:ln>
                  <a:solidFill>
                    <a:prstClr val="black"/>
                  </a:solidFill>
                  <a:effectLst/>
                  <a:uLnTx/>
                  <a:uFillTx/>
                  <a:latin typeface="Calibri" panose="020F0502020204030204"/>
                  <a:ea typeface="+mn-ea"/>
                  <a:cs typeface="+mn-cs"/>
                </a:rPr>
                <a:t>two-year</a:t>
              </a:r>
              <a:r>
                <a:rPr kumimoji="0" lang="sv-SE" sz="1400" b="0" i="0" u="none" strike="noStrike" kern="1200" cap="none" spc="0" normalizeH="0" baseline="0" noProof="0">
                  <a:ln>
                    <a:noFill/>
                  </a:ln>
                  <a:solidFill>
                    <a:prstClr val="black"/>
                  </a:solidFill>
                  <a:effectLst/>
                  <a:uLnTx/>
                  <a:uFillTx/>
                  <a:latin typeface="Calibri" panose="020F0502020204030204"/>
                  <a:ea typeface="+mn-ea"/>
                  <a:cs typeface="+mn-cs"/>
                </a:rPr>
                <a:t>)</a:t>
              </a:r>
            </a:p>
          </p:txBody>
        </p:sp>
      </p:grpSp>
    </p:spTree>
    <p:extLst>
      <p:ext uri="{BB962C8B-B14F-4D97-AF65-F5344CB8AC3E}">
        <p14:creationId xmlns:p14="http://schemas.microsoft.com/office/powerpoint/2010/main" val="2583904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6686" y="275073"/>
            <a:ext cx="8229600" cy="1143000"/>
          </a:xfrm>
        </p:spPr>
        <p:txBody>
          <a:bodyPr/>
          <a:lstStyle/>
          <a:p>
            <a:r>
              <a:rPr lang="sv-SE"/>
              <a:t>Olika vägar samma mål = examen</a:t>
            </a:r>
          </a:p>
        </p:txBody>
      </p:sp>
      <p:sp>
        <p:nvSpPr>
          <p:cNvPr id="4" name="Ellips 3"/>
          <p:cNvSpPr/>
          <p:nvPr/>
        </p:nvSpPr>
        <p:spPr bwMode="auto">
          <a:xfrm>
            <a:off x="696686" y="2005356"/>
            <a:ext cx="2090057" cy="1375101"/>
          </a:xfrm>
          <a:prstGeom prst="ellipse">
            <a:avLst/>
          </a:prstGeom>
          <a:solidFill>
            <a:schemeClr val="accent4"/>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marL="0" marR="0" lvl="0" indent="0" algn="l" defTabSz="914014" rtl="0" eaLnBrk="1" fontAlgn="base" latinLnBrk="0" hangingPunct="1">
              <a:lnSpc>
                <a:spcPct val="100000"/>
              </a:lnSpc>
              <a:spcBef>
                <a:spcPct val="0"/>
              </a:spcBef>
              <a:spcAft>
                <a:spcPct val="0"/>
              </a:spcAft>
              <a:buClrTx/>
              <a:buSzTx/>
              <a:buFontTx/>
              <a:buNone/>
              <a:tabLst/>
              <a:defRPr/>
            </a:pPr>
            <a:endParaRPr kumimoji="0" lang="sv-SE" sz="1800" b="1" i="0" u="none" strike="noStrike" kern="1200" cap="none" spc="0" normalizeH="0" baseline="0" noProof="0">
              <a:ln>
                <a:noFill/>
              </a:ln>
              <a:solidFill>
                <a:srgbClr val="60646C"/>
              </a:solidFill>
              <a:effectLst/>
              <a:uLnTx/>
              <a:uFillTx/>
              <a:latin typeface="Arial" charset="0"/>
              <a:ea typeface="+mn-ea"/>
              <a:cs typeface="+mn-cs"/>
            </a:endParaRPr>
          </a:p>
        </p:txBody>
      </p:sp>
      <p:sp>
        <p:nvSpPr>
          <p:cNvPr id="5" name="textruta 4"/>
          <p:cNvSpPr txBox="1"/>
          <p:nvPr/>
        </p:nvSpPr>
        <p:spPr>
          <a:xfrm>
            <a:off x="967619" y="2396878"/>
            <a:ext cx="1819124" cy="524556"/>
          </a:xfrm>
          <a:prstGeom prst="rect">
            <a:avLst/>
          </a:prstGeom>
          <a:noFill/>
        </p:spPr>
        <p:txBody>
          <a:bodyPr wrap="square" lIns="92364" tIns="46182" rIns="92364" bIns="46182"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60646C"/>
                </a:solidFill>
                <a:effectLst/>
                <a:uLnTx/>
                <a:uFillTx/>
                <a:latin typeface="Arial"/>
                <a:ea typeface="+mn-ea"/>
                <a:cs typeface="+mn-cs"/>
              </a:rPr>
              <a:t>Generell examen - program</a:t>
            </a:r>
          </a:p>
        </p:txBody>
      </p:sp>
      <p:sp>
        <p:nvSpPr>
          <p:cNvPr id="6" name="Ellips 5"/>
          <p:cNvSpPr/>
          <p:nvPr/>
        </p:nvSpPr>
        <p:spPr bwMode="auto">
          <a:xfrm>
            <a:off x="3125410" y="2005356"/>
            <a:ext cx="2090057" cy="1375101"/>
          </a:xfrm>
          <a:prstGeom prst="ellipse">
            <a:avLst/>
          </a:prstGeom>
          <a:solidFill>
            <a:srgbClr val="FFC000"/>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marL="0" marR="0" lvl="0" indent="0" algn="l" defTabSz="914014" rtl="0" eaLnBrk="1" fontAlgn="base" latinLnBrk="0" hangingPunct="1">
              <a:lnSpc>
                <a:spcPct val="100000"/>
              </a:lnSpc>
              <a:spcBef>
                <a:spcPct val="0"/>
              </a:spcBef>
              <a:spcAft>
                <a:spcPct val="0"/>
              </a:spcAft>
              <a:buClrTx/>
              <a:buSzTx/>
              <a:buFontTx/>
              <a:buNone/>
              <a:tabLst/>
              <a:defRPr/>
            </a:pPr>
            <a:endParaRPr kumimoji="0" lang="sv-SE" sz="1800" b="1" i="0" u="none" strike="noStrike" kern="1200" cap="none" spc="0" normalizeH="0" baseline="0" noProof="0">
              <a:ln>
                <a:noFill/>
              </a:ln>
              <a:solidFill>
                <a:srgbClr val="60646C"/>
              </a:solidFill>
              <a:effectLst/>
              <a:uLnTx/>
              <a:uFillTx/>
              <a:latin typeface="Arial" charset="0"/>
              <a:ea typeface="+mn-ea"/>
              <a:cs typeface="+mn-cs"/>
            </a:endParaRPr>
          </a:p>
        </p:txBody>
      </p:sp>
      <p:sp>
        <p:nvSpPr>
          <p:cNvPr id="7" name="textruta 6"/>
          <p:cNvSpPr txBox="1"/>
          <p:nvPr/>
        </p:nvSpPr>
        <p:spPr>
          <a:xfrm>
            <a:off x="3260876" y="2401324"/>
            <a:ext cx="1819124" cy="524556"/>
          </a:xfrm>
          <a:prstGeom prst="rect">
            <a:avLst/>
          </a:prstGeom>
          <a:noFill/>
        </p:spPr>
        <p:txBody>
          <a:bodyPr wrap="square" lIns="92364" tIns="46182" rIns="92364" bIns="46182"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60646C"/>
                </a:solidFill>
                <a:effectLst/>
                <a:uLnTx/>
                <a:uFillTx/>
                <a:latin typeface="Arial"/>
                <a:ea typeface="+mn-ea"/>
                <a:cs typeface="+mn-cs"/>
              </a:rPr>
              <a:t>Generell examen – fristående kurser</a:t>
            </a:r>
          </a:p>
        </p:txBody>
      </p:sp>
      <p:sp>
        <p:nvSpPr>
          <p:cNvPr id="8" name="Ellips 7"/>
          <p:cNvSpPr/>
          <p:nvPr/>
        </p:nvSpPr>
        <p:spPr bwMode="auto">
          <a:xfrm>
            <a:off x="5650895" y="1976052"/>
            <a:ext cx="2090057" cy="1375101"/>
          </a:xfrm>
          <a:prstGeom prst="ellipse">
            <a:avLst/>
          </a:prstGeom>
          <a:solidFill>
            <a:srgbClr val="BED9C7"/>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marL="0" marR="0" lvl="0" indent="0" algn="l" defTabSz="914014" rtl="0" eaLnBrk="1" fontAlgn="base" latinLnBrk="0" hangingPunct="1">
              <a:lnSpc>
                <a:spcPct val="100000"/>
              </a:lnSpc>
              <a:spcBef>
                <a:spcPct val="0"/>
              </a:spcBef>
              <a:spcAft>
                <a:spcPct val="0"/>
              </a:spcAft>
              <a:buClrTx/>
              <a:buSzTx/>
              <a:buFontTx/>
              <a:buNone/>
              <a:tabLst/>
              <a:defRPr/>
            </a:pPr>
            <a:endParaRPr kumimoji="0" lang="sv-SE" sz="1800" b="1" i="0" u="none" strike="noStrike" kern="1200" cap="none" spc="0" normalizeH="0" baseline="0" noProof="0">
              <a:ln>
                <a:noFill/>
              </a:ln>
              <a:solidFill>
                <a:srgbClr val="60646C"/>
              </a:solidFill>
              <a:effectLst/>
              <a:uLnTx/>
              <a:uFillTx/>
              <a:latin typeface="Arial" charset="0"/>
              <a:ea typeface="+mn-ea"/>
              <a:cs typeface="+mn-cs"/>
            </a:endParaRPr>
          </a:p>
        </p:txBody>
      </p:sp>
      <p:sp>
        <p:nvSpPr>
          <p:cNvPr id="9" name="textruta 8"/>
          <p:cNvSpPr txBox="1"/>
          <p:nvPr/>
        </p:nvSpPr>
        <p:spPr>
          <a:xfrm>
            <a:off x="6037943" y="2504874"/>
            <a:ext cx="1819124" cy="308563"/>
          </a:xfrm>
          <a:prstGeom prst="rect">
            <a:avLst/>
          </a:prstGeom>
          <a:noFill/>
        </p:spPr>
        <p:txBody>
          <a:bodyPr wrap="square" lIns="92364" tIns="46182" rIns="92364" bIns="46182"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60646C"/>
                </a:solidFill>
                <a:effectLst/>
                <a:uLnTx/>
                <a:uFillTx/>
                <a:latin typeface="Arial"/>
                <a:ea typeface="+mn-ea"/>
                <a:cs typeface="+mn-cs"/>
              </a:rPr>
              <a:t>Yrkesexamen</a:t>
            </a:r>
          </a:p>
        </p:txBody>
      </p:sp>
      <p:cxnSp>
        <p:nvCxnSpPr>
          <p:cNvPr id="11" name="Rak 10"/>
          <p:cNvCxnSpPr/>
          <p:nvPr/>
        </p:nvCxnSpPr>
        <p:spPr bwMode="auto">
          <a:xfrm>
            <a:off x="6695924" y="3466402"/>
            <a:ext cx="0" cy="58250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textruta 12"/>
          <p:cNvSpPr txBox="1"/>
          <p:nvPr/>
        </p:nvSpPr>
        <p:spPr>
          <a:xfrm>
            <a:off x="5515602" y="4320110"/>
            <a:ext cx="3410684" cy="1232039"/>
          </a:xfrm>
          <a:prstGeom prst="rect">
            <a:avLst/>
          </a:prstGeom>
          <a:noFill/>
        </p:spPr>
        <p:txBody>
          <a:bodyPr wrap="square" lIns="92364" tIns="46182" rIns="92364" bIns="46182" rtlCol="0">
            <a:spAutoFit/>
          </a:bodyPr>
          <a:lstStyle/>
          <a:p>
            <a:pPr marL="173182" marR="0" lvl="0" indent="-173182" algn="l" defTabSz="9236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srgbClr val="000000"/>
                </a:solidFill>
                <a:effectLst/>
                <a:uLnTx/>
                <a:uFillTx/>
                <a:latin typeface="Arial"/>
                <a:ea typeface="+mn-ea"/>
                <a:cs typeface="+mn-cs"/>
              </a:rPr>
              <a:t>Yrkestitel</a:t>
            </a:r>
          </a:p>
          <a:p>
            <a:pPr marL="173182" marR="0" lvl="0" indent="-173182" algn="l" defTabSz="9236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srgbClr val="000000"/>
                </a:solidFill>
                <a:effectLst/>
                <a:uLnTx/>
                <a:uFillTx/>
                <a:latin typeface="Arial"/>
                <a:ea typeface="+mn-ea"/>
                <a:cs typeface="+mn-cs"/>
              </a:rPr>
              <a:t>Mer riktat mot en typ av arbete</a:t>
            </a:r>
          </a:p>
          <a:p>
            <a:pPr marL="173182" marR="0" lvl="0" indent="-173182" algn="l" defTabSz="9236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srgbClr val="000000"/>
                </a:solidFill>
                <a:effectLst/>
                <a:uLnTx/>
                <a:uFillTx/>
                <a:latin typeface="Arial"/>
                <a:ea typeface="+mn-ea"/>
                <a:cs typeface="+mn-cs"/>
              </a:rPr>
              <a:t>Reglerade yrken</a:t>
            </a:r>
          </a:p>
          <a:p>
            <a:pPr marL="0" marR="0" lvl="0" indent="0" algn="l" defTabSz="923635"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err="1">
              <a:ln>
                <a:noFill/>
              </a:ln>
              <a:solidFill>
                <a:srgbClr val="60646C"/>
              </a:solidFill>
              <a:effectLst/>
              <a:uLnTx/>
              <a:uFillTx/>
              <a:latin typeface="Arial"/>
              <a:ea typeface="+mn-ea"/>
              <a:cs typeface="+mn-cs"/>
            </a:endParaRPr>
          </a:p>
        </p:txBody>
      </p:sp>
      <p:cxnSp>
        <p:nvCxnSpPr>
          <p:cNvPr id="16" name="Rak 15"/>
          <p:cNvCxnSpPr/>
          <p:nvPr/>
        </p:nvCxnSpPr>
        <p:spPr bwMode="auto">
          <a:xfrm flipH="1">
            <a:off x="3260876" y="3466401"/>
            <a:ext cx="754743" cy="76394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Rak 17"/>
          <p:cNvCxnSpPr/>
          <p:nvPr/>
        </p:nvCxnSpPr>
        <p:spPr bwMode="auto">
          <a:xfrm>
            <a:off x="1741714" y="3466401"/>
            <a:ext cx="812800" cy="76394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 name="textruta 20"/>
          <p:cNvSpPr txBox="1"/>
          <p:nvPr/>
        </p:nvSpPr>
        <p:spPr>
          <a:xfrm>
            <a:off x="1548190" y="4555023"/>
            <a:ext cx="3217773" cy="770374"/>
          </a:xfrm>
          <a:prstGeom prst="rect">
            <a:avLst/>
          </a:prstGeom>
          <a:noFill/>
        </p:spPr>
        <p:txBody>
          <a:bodyPr wrap="square" lIns="92364" tIns="46182" rIns="92364" bIns="46182" rtlCol="0">
            <a:spAutoFit/>
          </a:bodyPr>
          <a:lstStyle/>
          <a:p>
            <a:pPr marL="0" marR="0" lvl="0" indent="0" algn="l" defTabSz="923635"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rgbClr val="000000"/>
                </a:solidFill>
                <a:effectLst/>
                <a:uLnTx/>
                <a:uFillTx/>
                <a:latin typeface="Arial"/>
                <a:ea typeface="+mn-ea"/>
                <a:cs typeface="+mn-cs"/>
              </a:rPr>
              <a:t>Arbete inom olika områden </a:t>
            </a:r>
            <a:br>
              <a:rPr kumimoji="0" lang="sv-SE" sz="1600" b="0" i="0" u="none" strike="noStrike" kern="1200" cap="none" spc="0" normalizeH="0" baseline="0" noProof="0">
                <a:ln>
                  <a:noFill/>
                </a:ln>
                <a:solidFill>
                  <a:srgbClr val="000000"/>
                </a:solidFill>
                <a:effectLst/>
                <a:uLnTx/>
                <a:uFillTx/>
                <a:latin typeface="Arial"/>
                <a:ea typeface="+mn-ea"/>
                <a:cs typeface="+mn-cs"/>
              </a:rPr>
            </a:br>
            <a:r>
              <a:rPr kumimoji="0" lang="sv-SE" sz="1600" b="0" i="0" u="none" strike="noStrike" kern="1200" cap="none" spc="0" normalizeH="0" baseline="0" noProof="0">
                <a:ln>
                  <a:noFill/>
                </a:ln>
                <a:solidFill>
                  <a:srgbClr val="000000"/>
                </a:solidFill>
                <a:effectLst/>
                <a:uLnTx/>
                <a:uFillTx/>
                <a:latin typeface="Arial"/>
                <a:ea typeface="+mn-ea"/>
                <a:cs typeface="+mn-cs"/>
              </a:rPr>
              <a:t>- många olika anställningstitlar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err="1">
              <a:ln>
                <a:noFill/>
              </a:ln>
              <a:solidFill>
                <a:srgbClr val="60646C"/>
              </a:solidFill>
              <a:effectLst/>
              <a:uLnTx/>
              <a:uFillTx/>
              <a:latin typeface="Arial"/>
              <a:ea typeface="+mn-ea"/>
              <a:cs typeface="+mn-cs"/>
            </a:endParaRPr>
          </a:p>
        </p:txBody>
      </p:sp>
      <p:sp>
        <p:nvSpPr>
          <p:cNvPr id="3" name="AutoShape 2" descr="data:image/jpeg;base64,/9j/4AAQSkZJRgABAQAAAQABAAD/2wCEAAkGBhASEBUUEBEWFRQWFRYSFBYWERUcEhcRFRcVFhgQFRMXHCgqFxklGRkVIC8jIyc1LC4uFR4xNTIqNSYrLCkBCQoKBQUFDQUFDSkYEhgpKSkpKSkpKSkpKSkpKSkpKSkpKSkpKSkpKSkpKSkpKSkpKSkpKSkpKSkpKSkpKSkpKf/AABEIAQcAwAMBIgACEQEDEQH/xAAbAAEAAgMBAQAAAAAAAAAAAAAABQYDBAcCAf/EADwQAAIBAwMDAgQFAgQDCQAAAAECAwAEEQUSIRMiMQZBIzJRYQcUQlJxgZEVJDNiQ4KxJTVTcnN0g6Gz/8QAFAEBAAAAAAAAAAAAAAAAAAAAAP/EABQRAQAAAAAAAAAAAAAAAAAAAAD/2gAMAwEAAhEDEQA/AO40pSgUpSgUpSgUpSgUpSgUpSgUpSgUpSgUpSgUpSgUpSgUpSgUpSgUpSgxzbtp2EBsHaSCQGxwSARkZ9s1TYbb1IpJM+nSZPAaG4UL/BU/9ahdd/DywhkBNlf380m5mIuW27d2dksrOigZbgecA/zUUfTVnApdvT2oQc8m1uzIxGTywjnzjGD49zQXCLWfUCkCTTraTHzNFe7QR57FkXIOOOT5FbsfrtUJF7a3FpjHfJFvt8HADNcw7kQZPO4gDHNV3QtVth2WOoTW8w8WepM+Dk5xtlw4znIaNzjdyD4q5Qa4Vwt5GIG/eHLWzZz8s5Vdvjw4U5IA3UEtHIGAKkEEAgg5BB8EH3FeqiLfSzA4NrjpO2ZIi2ETdyZoRg7efKcKckjB+bb1PUlijduCyoXCA9zeyqB92wv8mg19Z9T2dpt/NXMcO84UO4BbkAkD6DIyfA963rS7jlRXidXRhlXRgyMPqrDgitDQdEECs74a4lw1xL5LuM9oYgHprkqi+y498kx/p8pFf3tvGO34N5gHtV7gSK6Bf05aIyfczHj6hZaUpQKUpQDUJ6f9XW92SqbkkUFjG64faGKF1/cA4KnHKnhgp4qYllVVJYgAAkkkAADkkk+BXPRrWmrcTGZWKu7SRx/lZmnWaWMxuUMSHaJoxuCMQ36iMMNoW3VPUsUMcj5BWIEyP4hQg42s/wCps8bEDNnAxyM7Oh3c0tvG9xF0pGGWjznbycAn2O3BI9iSPaudeq/UFrcfl3jieQpDHfW0BuOjFIgyxaJAjLJcRlSDG3t8ueRVt9K6vfTuWmtzHbmMMjPJCzF2wQYngOJIipJyVUjA+bd2hZ6UpQKUpQKUpQKj9W1+3ttnXk2dQlU7XJZlG4qAoPOOcfY1IVE+pJ7QQlLtVkRwfhMqsX28nCN9ODnwPJIoIufXrmUj8vPZQ5PAmaSSRgfl+EDEUJ8+TUR6s9SX6wtbwvEboiPdNCj7E6zrFCiI5PxXcu2MnakbNzxnW0PVLZLgdO/cQBQXgEsl1Bl2EcaNdS7grFyFVIjyVbk4r76k9TadGiCzCPLFd9X8rDCwe4uE3RBcR7edxDhjncISQGAoJv1VdK5ME+kz3sIHdIEgK5IBzGrSAk/UgDGOKrdlrFrA4js7trVTkGw1KKVISvjEUsozDnnjcy8/Jxirpp2s/mxvtJ4gq4WSN4WM0cvO6KVeopjYcdpGcg817ktrwoyTLazowIZSskalT7MrdUMP5oIrTdTMcUvRgkilSKWVbMkNFIQCytbSLwVLADCHA3copwakdC0lWY3UjLK8uyRGNuYzGvTVMKJCzpkeVLY+wO4tWBpCQ4jFtPZo8yiNoLgT2gmLjbtgJzCCTnKIuOeRXQLW6SRA8bB1PhlOQcEjg/yKDxqOoRQRNLM4SNBuZj4A/geTngAckkAVUdK68FvdajJFiWdxctEynqrYwqAkGAeJhEGbH7mI+9bOn+uUWSaHUunbtFMyJIzgW8i8vH3Mfhy9PY21jkhgVzkhcXqf1uDazNpjpO8UbzPIh328aQr1WV5FyC7AbQoOe7PABoLda3KSIrxsGR1DqwPDKwyGB+hGKy1Uvw6vF6M1uowlvOyQ/Q2soWeAj7COQL99gPvVtoFaGsakYUGxOpK7BIowQNzn3LH5VUZZj7BTwTgHaurpIkZ5GCooLMxPAUckmq9FfCON7+7VlZlCRRbSZUiZgEt1T3nkbaSMZyypzsBIV71poUxiiRbyWS+lfckJw1rLIuGJa2c7YoI8ZBzxgbuoxANn9C6FLaWMcVwUM2XeZ0ZmEkjuzGVmZVJYgjOR7e9ZPTumyZa6uRi5mC5Xz0YRkpaKf9uSWP6nLHxtAmlkBJAIyPIzyM/Ue1BUz+HNqzyK6hrZ+9IuQ0U5cyM8UqkFBuJYAcgu/OCALJpmmxW8KQwrtjjUIgLMcKPA3MST/U1tUoFKUoFKUoFKUoFRWpelbG4kEtxawyyBdgaSJXwuScYYEeSf71K0oOcz+l9SupnlbZAFuC0SuQX2qrQx3AMeQBEnfGhxl5JC2OM7frM29p+SK3cUL225beCZHkWUtGIk7IzvDKAQHUHG88HNXDUlnMZFuUDnADSZKqD5fYvzkey5AP1FUCezjsrv/LRSalqzoGaSaQARQsSOoXxtgTOQEXuI48ckN+eGK4uAJo307UypEU0ZDLKqc7UmxtuE4BMUgDYGdowGrXlihEoTWbRJJWZhbzyMZLCWQjtiVZMi1c8gIwxkdpY17tLWe5MiXTm+c5R440EWmW8q7ThZiC7yK3G9NzKc5CkcSkzyWyGHUQLmzfKm4dVLIGPEd3GAAU8DqgY/cF5aggNZ9CXImhlsIbe2lG5T+XjWOJULI26SYbWZsLgBYuQzBuKs3pSZoZJbKUANFieMj5Gt5yzYTJzhJRLHj9qx/Wo9fTl5p5MmmyNPb+9jNKcKvnNpO2dh+iN2nJ5HFeNW1JbmNb6w3Nc2RfqW7ApK0bAdazljPKsQodfILRrjIOaDe9RA2dyt8vETBLe+5x8HceldH/02dsn9jn9oqwX0SyQuueHjZcj6MpGR/esdpdQXlsrrtkhmjzgjKtG4+VlP2OCD9xVZmt9RtraS0gjMoKmG0uRIuYlfKqLlWO74SkEOm7cE5AbghDfhGdrDOT1tNsJQccfCNxARn3IUR/8A0Paum1S9E0n8tqcUKAskOlRw9Rvm7Jtqg/dgrH/l4qf9Rak8UQEODNK6wQA+Oo+SXI9wiB5CPcRmgj7jF7dGPOba1YdYYGya6wGSE/VYwVdh7s0f7WFYoAb2/MmT+WsmaOMY4lvsFZJfusSsUH+8v+0Vk1Vv8O0/ZbDdKSIoQx75bud8dRifLF2aRj9mNa19bPZ2EFlav/mJsW8cnht7AvcXpH1A6sv3Yge9BlW9fUJpI42aOzhcxSSKWWS4mTh4YnBBWJT2sy8sylQQASdrRr+A4TToFMIcq8iBEtwynDBSBmVvIyoK5GCwrTn04S7dPtuy1gVEuWVyH2AKUslYc5dMF2zna493yLTDAqKFRQqqAqqoAUKOAoA8AD2oPdKUoFKUoFKUoFKUoFKUoBqp2umLM0sUG6OAyMLqcFhcXM/h0WTyFHyFx4wUTbtyLZSgxW9skahI1VVUYVVUBQPoAPAr26AgggEEYII4IPsRXqlBVum+m5K7pLHJLLy0lpnksvPdbDklQCye2V4Xa1bQluNtxaTdK4CgxzxkGORPIjmUcTxH78jOVIycz+KqN9fDSmZzG5sH7j04wRaylsuxUYPRfcXyM7WVvZgAFT0rXbzTbxomspWjcPcXEEKF4oCCN11ZSfrhcnJiIDKwOPvf9N9Z2E6Bo7qL6FWkVZFb3R43IKsPoRUzG4YAqQQQCCDkEHwQR5FYzZxlt5Rd+Mbto3YHON3nGaCvJ6d/NPPNO8yCUokaxzPGwgh3iNy0e1slnlfBOO9cg4rf0rRJUZGuJ+u0askbmPa+GblnwxDvtVF3ADw3A3EVMUoK3rUDzalZoP8ATgE15Jx5kC9CFQf/AJZW/wCSpR9IBuluC5O2FoUTA2rvdWeQH6nag/hRWvr2sW1ntnuMqHdLcyAEqgcsVaQ/pTdxu9iwqXBz4oNTStOEMe3OWZ3kdvdpJGLsf4ycAewAHgVuUpQKUpQKUpQKUpQKUpQKUpQKUpQKUpQKhvWQ/wCzrz/2tx/+T1M1Tfxd1MQaNdHdhpEECD3ZpWClR9Tt3n+hoPv4R6hLNo1o8vLBGjB9ykUjxoT99qr/AD5q41B+iNLNtp1tC2MpCgIAIwxGSOSeck5++fHitnXrCeRFNtN0pY2Ei5yYpMAgwzKPKMD5HIOCPGCG7d3axIXfO0YzgEnkhRwPPJFYf8TjMksW7a0So75GAEk3bZATwR2Pz4ypqPt9PupmR7wxoqHeIISzIZVPa7zOFLheCFCDDAHJwK2dW9M2d0ytc28cpTIUuoJAPlfuv2PFBjSzW7sFjuBvWaBRJxjO9Bkgexycj6VX/wAO9XljD6ben/M2vbGSMdayGFiuEP6uO0+4IGec1dgMVV/Wnpd5+ndWjbL223NA2O2RSO61lHujDI+xOR75C00qN9OawLu0hnA29SNXK55R/wBUZP1Vsr/SpKgUpSgUpSgUpSgUpSgUpSgUpSgUpSgVyT8fbn/u+JnZYnuS0m3zhOmNw5HIDsRzXW6oX4xei5b+yU2wzPA/VQZ5ZcENGv8AuPaR/wCTHvQXLSZFaCNlAClFICtuUAgEAOPmH39/Nbdcg9LfjRCLUrdnoywDEqyM7Su2cdgdtzsTngngnnaFG7esfXGoXzK8EawxlWZNzr1mjOcSJbhiz8eGZSvjCsfAdRr4TXKdQsLzIe2v5VuWJ2rcXDgTISA0UkB6Zixk7TFCpBPByRj6q6m+w3N+LchsdOO3QF5RkKM3xXIHBUJHjndyw3kL/q/qyztSfzEwTaAW7XIUMQAXKg7Mk8ZxWjb+uoJQxgSWXGQFjgkLFhggE42xBgQR1CuQc8Dmq/HbIhdnAjB4kMg6cm9goIEpW3aUNgbiXckgCvHpl+jrKwRxLCjWcsrIsQRC3WjAkXbGu44ByS7ju4P1C3+kNJe2tEjlxvLSyuAchXnleYxhv1BS+3PvtzgZqZpSgUpSgUpSgUpSgUpSgUpSgUpVE1LW9XiY9VBGm44eCwe6QJk7SStwrk4Az8HHNBe6VzBfX8xYhLh927aBLZ2sXIA4WKa6icg8Hnnn+29N+IFzbpulTrnOGjS1ljlAJwGRkeaN+Svl1x9c8UHQaVztPWNw09q0UjTRymaaeFfyivDb4bowsHYES7mjB7v0vir9Z3SyRpInyuquuRg7WAYce3BoKN+ItqGu9PCIpkMs7MekGzEsOGD/AApO0loxkqcceOCPOd6lRl+cvsYzLFLk8CMNMFG73MIHv7Yr7r0/WvpH2bkgj/LJkYBkf4k7Ru8TIW4hQfEUhopAfFepQSFLHqEDCs+WQJyCHlxcLu++5cnjI8UHw+GQ9zEESxxtv2Dt7xbBjnj2/L+eCB4r7CSp2Hl9oBjRsMY+cSG3Vozn6/5c/YY5pHyg/UB/ph8uEIx2yupuEUffaoAHgUhb4ZzkoGyE5fZJnIbbEZlVPmI+CuMZIHmgQEoVGcNtxFGGETyR8Z3QgwHI546bAfc1F+jgo9QSqoIA04ZBh6bKTcBtpTox/Xzg5GO4+0nEMhgc7eC0ajeNxHDRxxE9uR+q35+hxUd+GAL6tqsmMAG3h4XC7lVg3PTTntye0fN/Uh1ClKUClKUClKUClKUClKUClKUCmKUoMc1sjjDqGH0YAjkEHg/Ykf1rRj9N2SnctrADkciCMHIIIOQv1AP9KkqUHP8AS7SG8g02G7XrB7WaZt5JJaIwJlnznI6v188+wqx+q9bFlaFo0LSHENvGibmadgRGip7gYyefCmq16Mtis8GDlY31mHk9wH56Ir7c/If71eb++SGNpJDhV/uSSAqKB8zFiAAOSSAPNBxjXvUdzYEImmStJ02nDSS25dSSd93ItqrPGXfeTmUAnIHjFS3+NXmYzLo16Sy73IWKRVlPiRN5MgPHjrKRVt0mzM07bwRskWe5KkbWu8L0rYkE7hDGEzjtLFT5DCrZig41deuMyBJNPvnbescwe2AUyMAI4wkpnIJJGAJEzkEGpSXU71kBXSr2VvlKyLDGnTyO3ZcSz+30C5/6TPqq2dLtljVd11CHgLFtp1KxbrQITkBd6ZHkZENWzR9UjubeOaP5ZEVwD5GRnawHhgeCPqDQcx1nU9RiwG01iiruwLuIdKJm6apIknWQ7jxhBnAIFW38OvSMthFOJthea4e4JRyQN4HZjpoBjHsOc+BwBsR5musqO1pN7ncSDBa5WNcfpLXDMwxwREfrVmoMF9K6xu0ab3CkqhbbuYDhd2DjP8Vq+n9dhvLaO4gJKOMjIwysCQyMPZgwIP8AFb00qqpZiAANxJOAAOSST4GKqf4U2LxaVCJFKl2lmAIwdksrumR7EqQf60Flh1OF5GjWRTInzJuG8D923zj7+K2qq/ruELHBcIds8NzbrC3ALCaaOGS3JI5R0c5H1UH9Iq0UClKUClKUClKUClKUClKUClKUHP8A/DpRcSw20oFxbXp1CJJO1JbS7Q9WHcoOFMjTDdtOGVcjnNZ5Wuru62NszC2SInL29s+ARJLIyr1rsDlIwoWPO9s5TNq1TQLW52/mbeKbbnb1IlYrnGdpYcZwPH0rYs7GKFAkMaxoM4VFCoMnJwqjA5JP9aDzp+nxwRrHGMKo45JJJJJdmPLMWJJJ5JJJ5NbNKUER6n0Q3UG1CFlR0ngcjIS4iO5GI/bkbTj9LNVTgu5u5enqMDyE9W2jgDwiYtlzb3pG2JHJPdvAAORtNdDr5igiPTmkvErNMEEj7Rsjz04okG2O3Qnyq9xzgZZ2OBwKk7m5SNGeRlRFBZmZgFVR5ZmPAH3NfZywUlAC2DtDMVUt7AsAcD74P8GomLQGkcSXjiZgQ0cQBFtGR4IjJPUcfvf+VCeKDQu4pNS7MNHYH/UJ3LNdAH/TVfMdufdj3OOAAp3NaAMClR95atPlGysQOHHhpRjlMg9seeD7tgjgcsGhEv5y4SXj8vbsxi4OZbnBQzg/+Gis6qRkMWY+FUmwV5RAAABgDgAeAB7AV6oFKUoFKUoFKUoFKUoFKUoFKUoFKUoFKUoFKUoFKUoFKUoFKUoFKUoFKUoFKUoFKUoFKUoFKUoFKUoFKUoFKUoFKUoFKUoFKUoFKUoFKUoFKUoFKUoFKUoFKUoFKUoFKxS3KKu5nULnGSwAz4xk/escmowqWDSICi73y4G1f3Nn5R58/Sg2aVrJqMRIAkUkp1ANwyY+PiY/byOfuKyJdxnbh1O5d64Ydy8dy/UcjkfWgy0ryHBxgjnkc+R9RXrNApSlApSlApSlApSlApSlApSlApSlApSlBFX/AKhjjJVQXYEL7hCxJ7A+O9wAexNz8fLyKgb3VpXzvfAACkKwWMSnGEJJGWO8DbIwPKnpHnMjqXp5i5aPkMMPliXI4Gxskb1I3fMxUYX4bc1DvZSjllZSQee4YjBGRu3JiMFjwWhGP0NigwrtTHAUxLvOAV6a4JGc7DbggeD0FO5h3+K+omQoII5MmBncucjeAoHTBO4iRFjBK56x3ZLf9ARtPYMEbfPIG1TECFHO2FSf+I24NXlQMYA+U9uOB5x1UGzg4z3qjDG0mfgkAclh28h33gbc7wMHeFVGEg5Ub0WQgHmVcZH2Qbg/nDdnjd1MZygOHE57XJB67Dc4wmabSckqGDd2CMo83zbSBv3tkqcjrkYcdhFbCWDtncjE4zJkZOByBJy284XwzPzj4QzigwsTk/bEbEv/AMQ+I97Mck7gOm7+yfB+uZL10zmRgFAaQlyFXHcBLynS4wdrNCpDNhGwQMiaRcOoYIwzhechth/4e0spMfLcExAAj4ZIxW4vpyftIKoecYY4jGfYqF+YBcrEIx82WbNBhh124BVWbkZZgwBbZyN8gAU7eGw21I+0fEbI3TGlayZG2uFBI3Jg8sq4ywBPcMkcpuXkdxrzD6ZjCAFmJHORgANgjci87W5+bl/9x81IWlhHECI1C5JLHyzMSSWZjyxyTyTQbFKUoFKUoFKUoFKUoFKUoFKUoFKUoFfMV9pQY5LdGGGUEZDcgHuUghufcEDB+woLdMsQoy3zHAy2Bgbj78cc1kpQfNtfcUpQKUpQKUpQKUpQKUpQKUpQKUpQKUpQKUpQKUpQKUpQKUpQKUpQKUpQKUpQKUpQKUpQKUpQKUpQKUpQKUpQKUpQKUpQKUpQKUpQKUpQKUpQKUpQKUpQKUpQf//Z"/>
          <p:cNvSpPr>
            <a:spLocks noChangeAspect="1" noChangeArrowheads="1"/>
          </p:cNvSpPr>
          <p:nvPr/>
        </p:nvSpPr>
        <p:spPr bwMode="auto">
          <a:xfrm>
            <a:off x="64508" y="-144831"/>
            <a:ext cx="309638" cy="30557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2364" tIns="46182" rIns="92364" bIns="4618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AutoShape 4" descr="data:image/jpeg;base64,/9j/4AAQSkZJRgABAQAAAQABAAD/2wCEAAkGBhASEBUUEBEWFRQWFRYSFBYWERUcEhcRFRcVFhgQFRMXHCgqFxklGRkVIC8jIyc1LC4uFR4xNTIqNSYrLCkBCQoKBQUFDQUFDSkYEhgpKSkpKSkpKSkpKSkpKSkpKSkpKSkpKSkpKSkpKSkpKSkpKSkpKSkpKSkpKSkpKSkpKf/AABEIAQcAwAMBIgACEQEDEQH/xAAbAAEAAgMBAQAAAAAAAAAAAAAABQYDBAcCAf/EADwQAAIBAwMDAgQFAgQDCQAAAAECAwAEEQUSIRMiMQZBIzJRYQcUQlJxgZEVJDNiQ4KxJTVTcnN0g6Gz/8QAFAEBAAAAAAAAAAAAAAAAAAAAAP/EABQRAQAAAAAAAAAAAAAAAAAAAAD/2gAMAwEAAhEDEQA/AO40pSgUpSgUpSgUpSgUpSgUpSgUpSgUpSgUpSgUpSgUpSgUpSgUpSgUpSgxzbtp2EBsHaSCQGxwSARkZ9s1TYbb1IpJM+nSZPAaG4UL/BU/9ahdd/DywhkBNlf380m5mIuW27d2dksrOigZbgecA/zUUfTVnApdvT2oQc8m1uzIxGTywjnzjGD49zQXCLWfUCkCTTraTHzNFe7QR57FkXIOOOT5FbsfrtUJF7a3FpjHfJFvt8HADNcw7kQZPO4gDHNV3QtVth2WOoTW8w8WepM+Dk5xtlw4znIaNzjdyD4q5Qa4Vwt5GIG/eHLWzZz8s5Vdvjw4U5IA3UEtHIGAKkEEAgg5BB8EH3FeqiLfSzA4NrjpO2ZIi2ETdyZoRg7efKcKckjB+bb1PUlijduCyoXCA9zeyqB92wv8mg19Z9T2dpt/NXMcO84UO4BbkAkD6DIyfA963rS7jlRXidXRhlXRgyMPqrDgitDQdEECs74a4lw1xL5LuM9oYgHprkqi+y498kx/p8pFf3tvGO34N5gHtV7gSK6Bf05aIyfczHj6hZaUpQKUpQDUJ6f9XW92SqbkkUFjG64faGKF1/cA4KnHKnhgp4qYllVVJYgAAkkkAADkkk+BXPRrWmrcTGZWKu7SRx/lZmnWaWMxuUMSHaJoxuCMQ36iMMNoW3VPUsUMcj5BWIEyP4hQg42s/wCps8bEDNnAxyM7Oh3c0tvG9xF0pGGWjznbycAn2O3BI9iSPaudeq/UFrcfl3jieQpDHfW0BuOjFIgyxaJAjLJcRlSDG3t8ueRVt9K6vfTuWmtzHbmMMjPJCzF2wQYngOJIipJyVUjA+bd2hZ6UpQKUpQKUpQKj9W1+3ttnXk2dQlU7XJZlG4qAoPOOcfY1IVE+pJ7QQlLtVkRwfhMqsX28nCN9ODnwPJIoIufXrmUj8vPZQ5PAmaSSRgfl+EDEUJ8+TUR6s9SX6wtbwvEboiPdNCj7E6zrFCiI5PxXcu2MnakbNzxnW0PVLZLgdO/cQBQXgEsl1Bl2EcaNdS7grFyFVIjyVbk4r76k9TadGiCzCPLFd9X8rDCwe4uE3RBcR7edxDhjncISQGAoJv1VdK5ME+kz3sIHdIEgK5IBzGrSAk/UgDGOKrdlrFrA4js7trVTkGw1KKVISvjEUsozDnnjcy8/Jxirpp2s/mxvtJ4gq4WSN4WM0cvO6KVeopjYcdpGcg817ktrwoyTLazowIZSskalT7MrdUMP5oIrTdTMcUvRgkilSKWVbMkNFIQCytbSLwVLADCHA3copwakdC0lWY3UjLK8uyRGNuYzGvTVMKJCzpkeVLY+wO4tWBpCQ4jFtPZo8yiNoLgT2gmLjbtgJzCCTnKIuOeRXQLW6SRA8bB1PhlOQcEjg/yKDxqOoRQRNLM4SNBuZj4A/geTngAckkAVUdK68FvdajJFiWdxctEynqrYwqAkGAeJhEGbH7mI+9bOn+uUWSaHUunbtFMyJIzgW8i8vH3Mfhy9PY21jkhgVzkhcXqf1uDazNpjpO8UbzPIh328aQr1WV5FyC7AbQoOe7PABoLda3KSIrxsGR1DqwPDKwyGB+hGKy1Uvw6vF6M1uowlvOyQ/Q2soWeAj7COQL99gPvVtoFaGsakYUGxOpK7BIowQNzn3LH5VUZZj7BTwTgHaurpIkZ5GCooLMxPAUckmq9FfCON7+7VlZlCRRbSZUiZgEt1T3nkbaSMZyypzsBIV71poUxiiRbyWS+lfckJw1rLIuGJa2c7YoI8ZBzxgbuoxANn9C6FLaWMcVwUM2XeZ0ZmEkjuzGVmZVJYgjOR7e9ZPTumyZa6uRi5mC5Xz0YRkpaKf9uSWP6nLHxtAmlkBJAIyPIzyM/Ue1BUz+HNqzyK6hrZ+9IuQ0U5cyM8UqkFBuJYAcgu/OCALJpmmxW8KQwrtjjUIgLMcKPA3MST/U1tUoFKUoFKUoFKUoFRWpelbG4kEtxawyyBdgaSJXwuScYYEeSf71K0oOcz+l9SupnlbZAFuC0SuQX2qrQx3AMeQBEnfGhxl5JC2OM7frM29p+SK3cUL225beCZHkWUtGIk7IzvDKAQHUHG88HNXDUlnMZFuUDnADSZKqD5fYvzkey5AP1FUCezjsrv/LRSalqzoGaSaQARQsSOoXxtgTOQEXuI48ckN+eGK4uAJo307UypEU0ZDLKqc7UmxtuE4BMUgDYGdowGrXlihEoTWbRJJWZhbzyMZLCWQjtiVZMi1c8gIwxkdpY17tLWe5MiXTm+c5R440EWmW8q7ThZiC7yK3G9NzKc5CkcSkzyWyGHUQLmzfKm4dVLIGPEd3GAAU8DqgY/cF5aggNZ9CXImhlsIbe2lG5T+XjWOJULI26SYbWZsLgBYuQzBuKs3pSZoZJbKUANFieMj5Gt5yzYTJzhJRLHj9qx/Wo9fTl5p5MmmyNPb+9jNKcKvnNpO2dh+iN2nJ5HFeNW1JbmNb6w3Nc2RfqW7ApK0bAdazljPKsQodfILRrjIOaDe9RA2dyt8vETBLe+5x8HceldH/02dsn9jn9oqwX0SyQuueHjZcj6MpGR/esdpdQXlsrrtkhmjzgjKtG4+VlP2OCD9xVZmt9RtraS0gjMoKmG0uRIuYlfKqLlWO74SkEOm7cE5AbghDfhGdrDOT1tNsJQccfCNxARn3IUR/8A0Paum1S9E0n8tqcUKAskOlRw9Rvm7Jtqg/dgrH/l4qf9Rak8UQEODNK6wQA+Oo+SXI9wiB5CPcRmgj7jF7dGPOba1YdYYGya6wGSE/VYwVdh7s0f7WFYoAb2/MmT+WsmaOMY4lvsFZJfusSsUH+8v+0Vk1Vv8O0/ZbDdKSIoQx75bud8dRifLF2aRj9mNa19bPZ2EFlav/mJsW8cnht7AvcXpH1A6sv3Yge9BlW9fUJpI42aOzhcxSSKWWS4mTh4YnBBWJT2sy8sylQQASdrRr+A4TToFMIcq8iBEtwynDBSBmVvIyoK5GCwrTn04S7dPtuy1gVEuWVyH2AKUslYc5dMF2zna493yLTDAqKFRQqqAqqoAUKOAoA8AD2oPdKUoFKUoFKUoFKUoFKUoBqp2umLM0sUG6OAyMLqcFhcXM/h0WTyFHyFx4wUTbtyLZSgxW9skahI1VVUYVVUBQPoAPAr26AgggEEYII4IPsRXqlBVum+m5K7pLHJLLy0lpnksvPdbDklQCye2V4Xa1bQluNtxaTdK4CgxzxkGORPIjmUcTxH78jOVIycz+KqN9fDSmZzG5sH7j04wRaylsuxUYPRfcXyM7WVvZgAFT0rXbzTbxomspWjcPcXEEKF4oCCN11ZSfrhcnJiIDKwOPvf9N9Z2E6Bo7qL6FWkVZFb3R43IKsPoRUzG4YAqQQQCCDkEHwQR5FYzZxlt5Rd+Mbto3YHON3nGaCvJ6d/NPPNO8yCUokaxzPGwgh3iNy0e1slnlfBOO9cg4rf0rRJUZGuJ+u0askbmPa+GblnwxDvtVF3ADw3A3EVMUoK3rUDzalZoP8ATgE15Jx5kC9CFQf/AJZW/wCSpR9IBuluC5O2FoUTA2rvdWeQH6nag/hRWvr2sW1ntnuMqHdLcyAEqgcsVaQ/pTdxu9iwqXBz4oNTStOEMe3OWZ3kdvdpJGLsf4ycAewAHgVuUpQKUpQKUpQKUpQKUpQKUpQKUpQKUpQKhvWQ/wCzrz/2tx/+T1M1Tfxd1MQaNdHdhpEECD3ZpWClR9Tt3n+hoPv4R6hLNo1o8vLBGjB9ykUjxoT99qr/AD5q41B+iNLNtp1tC2MpCgIAIwxGSOSeck5++fHitnXrCeRFNtN0pY2Ei5yYpMAgwzKPKMD5HIOCPGCG7d3axIXfO0YzgEnkhRwPPJFYf8TjMksW7a0So75GAEk3bZATwR2Pz4ypqPt9PupmR7wxoqHeIISzIZVPa7zOFLheCFCDDAHJwK2dW9M2d0ytc28cpTIUuoJAPlfuv2PFBjSzW7sFjuBvWaBRJxjO9Bkgexycj6VX/wAO9XljD6ben/M2vbGSMdayGFiuEP6uO0+4IGec1dgMVV/Wnpd5+ndWjbL223NA2O2RSO61lHujDI+xOR75C00qN9OawLu0hnA29SNXK55R/wBUZP1Vsr/SpKgUpSgUpSgUpSgUpSgUpSgUpSgUpSgVyT8fbn/u+JnZYnuS0m3zhOmNw5HIDsRzXW6oX4xei5b+yU2wzPA/VQZ5ZcENGv8AuPaR/wCTHvQXLSZFaCNlAClFICtuUAgEAOPmH39/Nbdcg9LfjRCLUrdnoywDEqyM7Su2cdgdtzsTngngnnaFG7esfXGoXzK8EawxlWZNzr1mjOcSJbhiz8eGZSvjCsfAdRr4TXKdQsLzIe2v5VuWJ2rcXDgTISA0UkB6Zixk7TFCpBPByRj6q6m+w3N+LchsdOO3QF5RkKM3xXIHBUJHjndyw3kL/q/qyztSfzEwTaAW7XIUMQAXKg7Mk8ZxWjb+uoJQxgSWXGQFjgkLFhggE42xBgQR1CuQc8Dmq/HbIhdnAjB4kMg6cm9goIEpW3aUNgbiXckgCvHpl+jrKwRxLCjWcsrIsQRC3WjAkXbGu44ByS7ju4P1C3+kNJe2tEjlxvLSyuAchXnleYxhv1BS+3PvtzgZqZpSgUpSgUpSgUpSgUpSgUpSgUpVE1LW9XiY9VBGm44eCwe6QJk7SStwrk4Az8HHNBe6VzBfX8xYhLh927aBLZ2sXIA4WKa6icg8Hnnn+29N+IFzbpulTrnOGjS1ljlAJwGRkeaN+Svl1x9c8UHQaVztPWNw09q0UjTRymaaeFfyivDb4bowsHYES7mjB7v0vir9Z3SyRpInyuquuRg7WAYce3BoKN+ItqGu9PCIpkMs7MekGzEsOGD/AApO0loxkqcceOCPOd6lRl+cvsYzLFLk8CMNMFG73MIHv7Yr7r0/WvpH2bkgj/LJkYBkf4k7Ru8TIW4hQfEUhopAfFepQSFLHqEDCs+WQJyCHlxcLu++5cnjI8UHw+GQ9zEESxxtv2Dt7xbBjnj2/L+eCB4r7CSp2Hl9oBjRsMY+cSG3Vozn6/5c/YY5pHyg/UB/ph8uEIx2yupuEUffaoAHgUhb4ZzkoGyE5fZJnIbbEZlVPmI+CuMZIHmgQEoVGcNtxFGGETyR8Z3QgwHI546bAfc1F+jgo9QSqoIA04ZBh6bKTcBtpTox/Xzg5GO4+0nEMhgc7eC0ajeNxHDRxxE9uR+q35+hxUd+GAL6tqsmMAG3h4XC7lVg3PTTntye0fN/Uh1ClKUClKUClKUClKUClKUClKUCmKUoMc1sjjDqGH0YAjkEHg/Ykf1rRj9N2SnctrADkciCMHIIIOQv1AP9KkqUHP8AS7SG8g02G7XrB7WaZt5JJaIwJlnznI6v188+wqx+q9bFlaFo0LSHENvGibmadgRGip7gYyefCmq16Mtis8GDlY31mHk9wH56Ir7c/If71eb++SGNpJDhV/uSSAqKB8zFiAAOSSAPNBxjXvUdzYEImmStJ02nDSS25dSSd93ItqrPGXfeTmUAnIHjFS3+NXmYzLo16Sy73IWKRVlPiRN5MgPHjrKRVt0mzM07bwRskWe5KkbWu8L0rYkE7hDGEzjtLFT5DCrZig41deuMyBJNPvnbescwe2AUyMAI4wkpnIJJGAJEzkEGpSXU71kBXSr2VvlKyLDGnTyO3ZcSz+30C5/6TPqq2dLtljVd11CHgLFtp1KxbrQITkBd6ZHkZENWzR9UjubeOaP5ZEVwD5GRnawHhgeCPqDQcx1nU9RiwG01iiruwLuIdKJm6apIknWQ7jxhBnAIFW38OvSMthFOJthea4e4JRyQN4HZjpoBjHsOc+BwBsR5musqO1pN7ncSDBa5WNcfpLXDMwxwREfrVmoMF9K6xu0ab3CkqhbbuYDhd2DjP8Vq+n9dhvLaO4gJKOMjIwysCQyMPZgwIP8AFb00qqpZiAANxJOAAOSST4GKqf4U2LxaVCJFKl2lmAIwdksrumR7EqQf60Flh1OF5GjWRTInzJuG8D923zj7+K2qq/ruELHBcIds8NzbrC3ALCaaOGS3JI5R0c5H1UH9Iq0UClKUClKUClKUClKUClKUClKUHP8A/DpRcSw20oFxbXp1CJJO1JbS7Q9WHcoOFMjTDdtOGVcjnNZ5Wuru62NszC2SInL29s+ARJLIyr1rsDlIwoWPO9s5TNq1TQLW52/mbeKbbnb1IlYrnGdpYcZwPH0rYs7GKFAkMaxoM4VFCoMnJwqjA5JP9aDzp+nxwRrHGMKo45JJJJJdmPLMWJJJ5JJJ5NbNKUER6n0Q3UG1CFlR0ngcjIS4iO5GI/bkbTj9LNVTgu5u5enqMDyE9W2jgDwiYtlzb3pG2JHJPdvAAORtNdDr5igiPTmkvErNMEEj7Rsjz04okG2O3Qnyq9xzgZZ2OBwKk7m5SNGeRlRFBZmZgFVR5ZmPAH3NfZywUlAC2DtDMVUt7AsAcD74P8GomLQGkcSXjiZgQ0cQBFtGR4IjJPUcfvf+VCeKDQu4pNS7MNHYH/UJ3LNdAH/TVfMdufdj3OOAAp3NaAMClR95atPlGysQOHHhpRjlMg9seeD7tgjgcsGhEv5y4SXj8vbsxi4OZbnBQzg/+Gis6qRkMWY+FUmwV5RAAABgDgAeAB7AV6oFKUoFKUoFKUoFKUoFKUoFKUoFKUoFKUoFKUoFKUoFKUoFKUoFKUoFKUoFKUoFKUoFKUoFKUoFKUoFKUoFKUoFKUoFKUoFKUoFKUoFKUoFKUoFKUoFKUoFKUoFKUoFKxS3KKu5nULnGSwAz4xk/escmowqWDSICi73y4G1f3Nn5R58/Sg2aVrJqMRIAkUkp1ANwyY+PiY/byOfuKyJdxnbh1O5d64Ydy8dy/UcjkfWgy0ryHBxgjnkc+R9RXrNApSlApSlApSlApSlApSlApSlApSlApSlBFX/AKhjjJVQXYEL7hCxJ7A+O9wAexNz8fLyKgb3VpXzvfAACkKwWMSnGEJJGWO8DbIwPKnpHnMjqXp5i5aPkMMPliXI4Gxskb1I3fMxUYX4bc1DvZSjllZSQee4YjBGRu3JiMFjwWhGP0NigwrtTHAUxLvOAV6a4JGc7DbggeD0FO5h3+K+omQoII5MmBncucjeAoHTBO4iRFjBK56x3ZLf9ARtPYMEbfPIG1TECFHO2FSf+I24NXlQMYA+U9uOB5x1UGzg4z3qjDG0mfgkAclh28h33gbc7wMHeFVGEg5Ub0WQgHmVcZH2Qbg/nDdnjd1MZygOHE57XJB67Dc4wmabSckqGDd2CMo83zbSBv3tkqcjrkYcdhFbCWDtncjE4zJkZOByBJy284XwzPzj4QzigwsTk/bEbEv/AMQ+I97Mck7gOm7+yfB+uZL10zmRgFAaQlyFXHcBLynS4wdrNCpDNhGwQMiaRcOoYIwzhechth/4e0spMfLcExAAj4ZIxW4vpyftIKoecYY4jGfYqF+YBcrEIx82WbNBhh124BVWbkZZgwBbZyN8gAU7eGw21I+0fEbI3TGlayZG2uFBI3Jg8sq4ywBPcMkcpuXkdxrzD6ZjCAFmJHORgANgjci87W5+bl/9x81IWlhHECI1C5JLHyzMSSWZjyxyTyTQbFKUoFKUoFKUoFKUoFKUoFKUoFKUoFfMV9pQY5LdGGGUEZDcgHuUghufcEDB+woLdMsQoy3zHAy2Bgbj78cc1kpQfNtfcUpQKUpQKUpQKUpQKUpQKUpQKUpQKUpQKUpQKUpQKUpQKUpQKUpQKUpQKUpQKUpQKUpQKUpQKUpQKUpQKUpQKUpQKUpQKUpQKUpQKUpQKUpQKUpQKUpQKUpQf//Z"/>
          <p:cNvSpPr>
            <a:spLocks noChangeAspect="1" noChangeArrowheads="1"/>
          </p:cNvSpPr>
          <p:nvPr/>
        </p:nvSpPr>
        <p:spPr bwMode="auto">
          <a:xfrm>
            <a:off x="219327" y="7958"/>
            <a:ext cx="309638" cy="30557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2364" tIns="46182" rIns="92364" bIns="4618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52476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ChangeArrowheads="1"/>
          </p:cNvSpPr>
          <p:nvPr/>
        </p:nvSpPr>
        <p:spPr bwMode="auto">
          <a:xfrm>
            <a:off x="179512" y="692696"/>
            <a:ext cx="5327799" cy="819150"/>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a:ln>
                  <a:noFill/>
                </a:ln>
                <a:solidFill>
                  <a:srgbClr val="000000"/>
                </a:solidFill>
                <a:effectLst/>
                <a:uLnTx/>
                <a:uFillTx/>
                <a:latin typeface="Arial"/>
                <a:ea typeface="+mn-ea"/>
                <a:cs typeface="+mn-cs"/>
              </a:rPr>
              <a:t>        </a:t>
            </a:r>
            <a:br>
              <a:rPr kumimoji="0" lang="sv-SE" sz="4000" b="1" i="0" u="none" strike="noStrike" kern="1200" cap="none" spc="0" normalizeH="0" baseline="0" noProof="0">
                <a:ln>
                  <a:noFill/>
                </a:ln>
                <a:solidFill>
                  <a:srgbClr val="000000"/>
                </a:solidFill>
                <a:effectLst/>
                <a:uLnTx/>
                <a:uFillTx/>
                <a:latin typeface="Arial"/>
                <a:ea typeface="+mn-ea"/>
                <a:cs typeface="+mn-cs"/>
              </a:rPr>
            </a:br>
            <a:endParaRPr kumimoji="0" lang="sv-SE" sz="2400" b="1" i="0" u="none" strike="noStrike" kern="1200" cap="none" spc="0" normalizeH="0" baseline="0" noProof="0">
              <a:ln>
                <a:noFill/>
              </a:ln>
              <a:solidFill>
                <a:srgbClr val="000000"/>
              </a:solidFill>
              <a:effectLst/>
              <a:uLnTx/>
              <a:uFillTx/>
              <a:latin typeface="Arial"/>
              <a:ea typeface="+mn-ea"/>
              <a:cs typeface="+mn-cs"/>
            </a:endParaRPr>
          </a:p>
        </p:txBody>
      </p:sp>
      <p:sp>
        <p:nvSpPr>
          <p:cNvPr id="2" name="TextBox 1"/>
          <p:cNvSpPr txBox="1"/>
          <p:nvPr/>
        </p:nvSpPr>
        <p:spPr>
          <a:xfrm>
            <a:off x="5073683" y="1086152"/>
            <a:ext cx="3605474" cy="31085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sng" strike="noStrike" kern="1200" cap="none" spc="0" normalizeH="0" baseline="0" noProof="0">
                <a:ln>
                  <a:noFill/>
                </a:ln>
                <a:solidFill>
                  <a:srgbClr val="000000"/>
                </a:solidFill>
                <a:effectLst/>
                <a:uLnTx/>
                <a:uFillTx/>
                <a:latin typeface="Arial"/>
                <a:ea typeface="+mn-ea"/>
                <a:cs typeface="+mn-cs"/>
              </a:rPr>
              <a:t>Yrkesexamen</a:t>
            </a:r>
            <a:br>
              <a:rPr kumimoji="0" lang="sv-SE" sz="2000" b="0" i="0" u="sng" strike="noStrike" kern="1200" cap="none" spc="0" normalizeH="0" baseline="0" noProof="0">
                <a:ln>
                  <a:noFill/>
                </a:ln>
                <a:solidFill>
                  <a:srgbClr val="000000"/>
                </a:solidFill>
                <a:effectLst/>
                <a:uLnTx/>
                <a:uFillTx/>
                <a:latin typeface="Arial"/>
                <a:ea typeface="+mn-ea"/>
                <a:cs typeface="+mn-cs"/>
              </a:rPr>
            </a:br>
            <a:r>
              <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 Legitimations- eller behörighetskrav</a:t>
            </a:r>
            <a:br>
              <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- 3 – 5 år</a:t>
            </a:r>
            <a:br>
              <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- 38 </a:t>
            </a:r>
            <a:r>
              <a:rPr kumimoji="0" lang="sv-SE" sz="16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st</a:t>
            </a:r>
            <a:r>
              <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yrkesexamina i Sverige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 VFU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Ex:	</a:t>
            </a:r>
            <a:r>
              <a:rPr kumimoji="0" lang="sv-SE"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Sjuksköterska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Socionom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Lärare</a:t>
            </a:r>
            <a:br>
              <a:rPr kumimoji="0" lang="sv-SE"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sv-SE"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Polis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3200" b="1" i="0" u="none" strike="noStrike" kern="1200" cap="none" spc="0" normalizeH="0" baseline="0" noProof="0">
              <a:ln>
                <a:noFill/>
              </a:ln>
              <a:solidFill>
                <a:srgbClr val="000000"/>
              </a:solidFill>
              <a:effectLst/>
              <a:uLnTx/>
              <a:uFillTx/>
              <a:latin typeface="Arial"/>
              <a:ea typeface="+mn-ea"/>
              <a:cs typeface="+mn-cs"/>
            </a:endParaRPr>
          </a:p>
        </p:txBody>
      </p:sp>
      <p:sp>
        <p:nvSpPr>
          <p:cNvPr id="6" name="TextBox 5"/>
          <p:cNvSpPr txBox="1"/>
          <p:nvPr/>
        </p:nvSpPr>
        <p:spPr>
          <a:xfrm>
            <a:off x="783131" y="1087182"/>
            <a:ext cx="2863284" cy="497059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sng" strike="noStrike" kern="1200" cap="none" spc="0" normalizeH="0" baseline="0" noProof="0">
                <a:ln>
                  <a:noFill/>
                </a:ln>
                <a:solidFill>
                  <a:srgbClr val="000000"/>
                </a:solidFill>
                <a:effectLst/>
                <a:uLnTx/>
                <a:uFillTx/>
                <a:latin typeface="Arial"/>
                <a:ea typeface="+mn-ea"/>
                <a:cs typeface="+mn-cs"/>
              </a:rPr>
              <a:t>Generell examen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Högskoleexamen, 2 år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Kandidatexamen, 3 år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br>
              <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Ex: </a:t>
            </a:r>
            <a:r>
              <a:rPr kumimoji="0" lang="sv-SE"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Kriminologi</a:t>
            </a:r>
            <a:br>
              <a:rPr kumimoji="0" lang="sv-SE"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sv-SE"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Statsvetenskap</a:t>
            </a:r>
            <a:br>
              <a:rPr kumimoji="0" lang="sv-SE"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sv-SE"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Media och design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Mänskliga rättigheter</a:t>
            </a:r>
            <a:br>
              <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br>
              <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Huvudområde/ämne:</a:t>
            </a:r>
            <a:br>
              <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Historia, sociologi, ekonomi,</a:t>
            </a:r>
            <a:br>
              <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sv-SE"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ledarskap och organisation…</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sz="2000" b="0" i="0" u="none" strike="noStrike" kern="1200" cap="none" spc="0" normalizeH="0" baseline="0" noProof="0">
                <a:ln>
                  <a:noFill/>
                </a:ln>
                <a:solidFill>
                  <a:srgbClr val="000000"/>
                </a:solidFill>
                <a:effectLst/>
                <a:uLnTx/>
                <a:uFillTx/>
                <a:latin typeface="Arial"/>
                <a:ea typeface="+mn-ea"/>
                <a:cs typeface="+mn-cs"/>
              </a:rPr>
            </a:br>
            <a:br>
              <a:rPr kumimoji="0" lang="sv-SE" sz="2000" b="0" i="0" u="none" strike="noStrike" kern="1200" cap="none" spc="0" normalizeH="0" baseline="0" noProof="0">
                <a:ln>
                  <a:noFill/>
                </a:ln>
                <a:solidFill>
                  <a:srgbClr val="000000"/>
                </a:solidFill>
                <a:effectLst/>
                <a:uLnTx/>
                <a:uFillTx/>
                <a:latin typeface="Arial"/>
                <a:ea typeface="+mn-ea"/>
                <a:cs typeface="+mn-cs"/>
              </a:rPr>
            </a:br>
            <a:endParaRPr kumimoji="0" lang="sv-SE" sz="20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3200" b="1" i="0" u="none" strike="noStrike" kern="1200" cap="none" spc="0" normalizeH="0" baseline="0" noProof="0">
              <a:ln>
                <a:noFill/>
              </a:ln>
              <a:solidFill>
                <a:srgbClr val="000000"/>
              </a:solidFill>
              <a:effectLst/>
              <a:uLnTx/>
              <a:uFillTx/>
              <a:latin typeface="Arial"/>
              <a:ea typeface="+mn-ea"/>
              <a:cs typeface="+mn-cs"/>
            </a:endParaRPr>
          </a:p>
        </p:txBody>
      </p:sp>
      <p:sp>
        <p:nvSpPr>
          <p:cNvPr id="9" name="Down Arrow 8"/>
          <p:cNvSpPr/>
          <p:nvPr/>
        </p:nvSpPr>
        <p:spPr>
          <a:xfrm>
            <a:off x="6254637" y="4763370"/>
            <a:ext cx="621783" cy="64807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Down Arrow 12"/>
          <p:cNvSpPr/>
          <p:nvPr/>
        </p:nvSpPr>
        <p:spPr>
          <a:xfrm>
            <a:off x="1326646" y="4763370"/>
            <a:ext cx="621783" cy="64807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TextBox 10"/>
          <p:cNvSpPr txBox="1"/>
          <p:nvPr/>
        </p:nvSpPr>
        <p:spPr>
          <a:xfrm>
            <a:off x="5488861" y="5562784"/>
            <a:ext cx="27751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latin typeface="Arial"/>
                <a:ea typeface="+mn-ea"/>
                <a:cs typeface="+mn-cs"/>
              </a:rPr>
              <a:t>Kan bara fås via program</a:t>
            </a:r>
          </a:p>
        </p:txBody>
      </p:sp>
      <p:sp>
        <p:nvSpPr>
          <p:cNvPr id="16" name="TextBox 15"/>
          <p:cNvSpPr txBox="1"/>
          <p:nvPr/>
        </p:nvSpPr>
        <p:spPr>
          <a:xfrm>
            <a:off x="127483" y="5554820"/>
            <a:ext cx="453201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latin typeface="Arial"/>
                <a:ea typeface="+mn-ea"/>
                <a:cs typeface="+mn-cs"/>
              </a:rPr>
              <a:t>Kan fås via program eller fristående kurser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Rubrik 1"/>
          <p:cNvSpPr>
            <a:spLocks noGrp="1"/>
          </p:cNvSpPr>
          <p:nvPr>
            <p:ph type="title"/>
          </p:nvPr>
        </p:nvSpPr>
        <p:spPr>
          <a:xfrm>
            <a:off x="766093" y="82540"/>
            <a:ext cx="6480000" cy="732155"/>
          </a:xfrm>
        </p:spPr>
        <p:txBody>
          <a:bodyPr/>
          <a:lstStyle/>
          <a:p>
            <a:r>
              <a:rPr lang="sv-SE" sz="2400" u="sng"/>
              <a:t>Grundnivå</a:t>
            </a:r>
          </a:p>
        </p:txBody>
      </p:sp>
    </p:spTree>
    <p:extLst>
      <p:ext uri="{BB962C8B-B14F-4D97-AF65-F5344CB8AC3E}">
        <p14:creationId xmlns:p14="http://schemas.microsoft.com/office/powerpoint/2010/main" val="1304844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015314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1332000" y="936713"/>
            <a:ext cx="6480000" cy="1143000"/>
          </a:xfrm>
        </p:spPr>
        <p:txBody>
          <a:bodyPr/>
          <a:lstStyle/>
          <a:p>
            <a:br>
              <a:rPr lang="sv-SE">
                <a:solidFill>
                  <a:srgbClr val="DB0022"/>
                </a:solidFill>
              </a:rPr>
            </a:br>
            <a:br>
              <a:rPr lang="sv-SE">
                <a:solidFill>
                  <a:srgbClr val="DB0022"/>
                </a:solidFill>
              </a:rPr>
            </a:br>
            <a:endParaRPr lang="sv-SE"/>
          </a:p>
        </p:txBody>
      </p:sp>
      <p:sp>
        <p:nvSpPr>
          <p:cNvPr id="5" name="textruta 4"/>
          <p:cNvSpPr txBox="1"/>
          <p:nvPr/>
        </p:nvSpPr>
        <p:spPr>
          <a:xfrm>
            <a:off x="2054173" y="928594"/>
            <a:ext cx="5235854" cy="784830"/>
          </a:xfrm>
          <a:prstGeom prst="rect">
            <a:avLst/>
          </a:prstGeom>
          <a:noFill/>
        </p:spPr>
        <p:txBody>
          <a:bodyPr wrap="square" rtlCol="0">
            <a:spAutoFit/>
          </a:bodyPr>
          <a:lstStyle/>
          <a:p>
            <a:pPr algn="ctr">
              <a:lnSpc>
                <a:spcPct val="150000"/>
              </a:lnSpc>
            </a:pPr>
            <a:endParaRPr lang="sv-SE"/>
          </a:p>
          <a:p>
            <a:pPr algn="ctr"/>
            <a:r>
              <a:rPr lang="sv-SE"/>
              <a:t>90 </a:t>
            </a:r>
            <a:r>
              <a:rPr lang="sv-SE" err="1"/>
              <a:t>hp</a:t>
            </a:r>
            <a:r>
              <a:rPr lang="sv-SE"/>
              <a:t> huvudämne + 90 </a:t>
            </a:r>
            <a:r>
              <a:rPr lang="sv-SE" err="1"/>
              <a:t>hp</a:t>
            </a:r>
            <a:r>
              <a:rPr lang="sv-SE"/>
              <a:t> övriga kurser</a:t>
            </a:r>
          </a:p>
        </p:txBody>
      </p:sp>
      <p:sp>
        <p:nvSpPr>
          <p:cNvPr id="8" name="textruta 7"/>
          <p:cNvSpPr txBox="1"/>
          <p:nvPr/>
        </p:nvSpPr>
        <p:spPr>
          <a:xfrm>
            <a:off x="4672100" y="1942825"/>
            <a:ext cx="3139900" cy="369332"/>
          </a:xfrm>
          <a:prstGeom prst="rect">
            <a:avLst/>
          </a:prstGeom>
          <a:noFill/>
        </p:spPr>
        <p:txBody>
          <a:bodyPr wrap="square" rtlCol="0">
            <a:spAutoFit/>
          </a:bodyPr>
          <a:lstStyle/>
          <a:p>
            <a:endParaRPr lang="sv-SE"/>
          </a:p>
        </p:txBody>
      </p:sp>
      <p:sp>
        <p:nvSpPr>
          <p:cNvPr id="2" name="Platshållare för innehåll 1"/>
          <p:cNvSpPr>
            <a:spLocks noGrp="1"/>
          </p:cNvSpPr>
          <p:nvPr>
            <p:ph idx="1"/>
          </p:nvPr>
        </p:nvSpPr>
        <p:spPr>
          <a:xfrm>
            <a:off x="1332000" y="599888"/>
            <a:ext cx="6273346" cy="639827"/>
          </a:xfrm>
        </p:spPr>
        <p:txBody>
          <a:bodyPr>
            <a:normAutofit/>
          </a:bodyPr>
          <a:lstStyle/>
          <a:p>
            <a:pPr marL="0" indent="0" algn="ctr">
              <a:buNone/>
            </a:pPr>
            <a:r>
              <a:rPr lang="sv-SE" sz="2400" b="1"/>
              <a:t>Generell examen – Fristående kurser</a:t>
            </a:r>
          </a:p>
          <a:p>
            <a:pPr marL="0" indent="0" algn="ctr">
              <a:buNone/>
            </a:pPr>
            <a:endParaRPr lang="sv-SE"/>
          </a:p>
          <a:p>
            <a:pPr marL="0" indent="0" algn="ctr">
              <a:buNone/>
            </a:pPr>
            <a:endParaRPr lang="sv-SE"/>
          </a:p>
          <a:p>
            <a:pPr marL="0" indent="0" algn="ctr">
              <a:buNone/>
            </a:pPr>
            <a:endParaRPr lang="sv-SE"/>
          </a:p>
          <a:p>
            <a:pPr marL="0" indent="0" algn="ctr">
              <a:buNone/>
            </a:pPr>
            <a:endParaRPr lang="sv-SE"/>
          </a:p>
          <a:p>
            <a:pPr marL="0" indent="0" algn="ctr">
              <a:buNone/>
            </a:pPr>
            <a:endParaRPr lang="sv-SE" b="1"/>
          </a:p>
          <a:p>
            <a:pPr marL="0" indent="0" algn="ctr">
              <a:buNone/>
            </a:pPr>
            <a:endParaRPr lang="sv-SE" b="1"/>
          </a:p>
          <a:p>
            <a:pPr marL="0" indent="0" algn="ctr">
              <a:buNone/>
            </a:pPr>
            <a:endParaRPr lang="sv-SE" b="1"/>
          </a:p>
          <a:p>
            <a:pPr marL="0" indent="0" algn="ctr">
              <a:buNone/>
            </a:pPr>
            <a:endParaRPr lang="sv-SE" b="1"/>
          </a:p>
          <a:p>
            <a:pPr marL="0" indent="0" algn="ctr">
              <a:buNone/>
            </a:pPr>
            <a:endParaRPr lang="sv-SE" b="1"/>
          </a:p>
        </p:txBody>
      </p:sp>
      <p:graphicFrame>
        <p:nvGraphicFramePr>
          <p:cNvPr id="4" name="Tabell 3"/>
          <p:cNvGraphicFramePr>
            <a:graphicFrameLocks noGrp="1"/>
          </p:cNvGraphicFramePr>
          <p:nvPr/>
        </p:nvGraphicFramePr>
        <p:xfrm>
          <a:off x="646233" y="2419449"/>
          <a:ext cx="7833945" cy="434740"/>
        </p:xfrm>
        <a:graphic>
          <a:graphicData uri="http://schemas.openxmlformats.org/drawingml/2006/table">
            <a:tbl>
              <a:tblPr firstRow="1" bandRow="1">
                <a:tableStyleId>{5C22544A-7EE6-4342-B048-85BDC9FD1C3A}</a:tableStyleId>
              </a:tblPr>
              <a:tblGrid>
                <a:gridCol w="2397962">
                  <a:extLst>
                    <a:ext uri="{9D8B030D-6E8A-4147-A177-3AD203B41FA5}">
                      <a16:colId xmlns:a16="http://schemas.microsoft.com/office/drawing/2014/main" val="1467935924"/>
                    </a:ext>
                  </a:extLst>
                </a:gridCol>
                <a:gridCol w="2824668">
                  <a:extLst>
                    <a:ext uri="{9D8B030D-6E8A-4147-A177-3AD203B41FA5}">
                      <a16:colId xmlns:a16="http://schemas.microsoft.com/office/drawing/2014/main" val="2981116453"/>
                    </a:ext>
                  </a:extLst>
                </a:gridCol>
                <a:gridCol w="2611315">
                  <a:extLst>
                    <a:ext uri="{9D8B030D-6E8A-4147-A177-3AD203B41FA5}">
                      <a16:colId xmlns:a16="http://schemas.microsoft.com/office/drawing/2014/main" val="1665662778"/>
                    </a:ext>
                  </a:extLst>
                </a:gridCol>
              </a:tblGrid>
              <a:tr h="434740">
                <a:tc>
                  <a:txBody>
                    <a:bodyPr/>
                    <a:lstStyle/>
                    <a:p>
                      <a:r>
                        <a:rPr lang="sv-SE"/>
                        <a:t>Grundkurs 30 </a:t>
                      </a:r>
                      <a:r>
                        <a:rPr lang="sv-SE" err="1"/>
                        <a:t>hp</a:t>
                      </a:r>
                      <a:endParaRPr lang="sv-SE"/>
                    </a:p>
                  </a:txBody>
                  <a:tcPr/>
                </a:tc>
                <a:tc>
                  <a:txBody>
                    <a:bodyPr/>
                    <a:lstStyle/>
                    <a:p>
                      <a:r>
                        <a:rPr lang="sv-SE"/>
                        <a:t>Fortsättningskurs 30 </a:t>
                      </a:r>
                      <a:r>
                        <a:rPr lang="sv-SE" err="1"/>
                        <a:t>hp</a:t>
                      </a:r>
                      <a:endParaRPr lang="sv-SE"/>
                    </a:p>
                  </a:txBody>
                  <a:tcPr/>
                </a:tc>
                <a:tc>
                  <a:txBody>
                    <a:bodyPr/>
                    <a:lstStyle/>
                    <a:p>
                      <a:r>
                        <a:rPr lang="sv-SE"/>
                        <a:t>Kandidatkurs 30 </a:t>
                      </a:r>
                      <a:r>
                        <a:rPr lang="sv-SE" err="1"/>
                        <a:t>hp</a:t>
                      </a:r>
                      <a:endParaRPr lang="sv-SE"/>
                    </a:p>
                  </a:txBody>
                  <a:tcPr/>
                </a:tc>
                <a:extLst>
                  <a:ext uri="{0D108BD9-81ED-4DB2-BD59-A6C34878D82A}">
                    <a16:rowId xmlns:a16="http://schemas.microsoft.com/office/drawing/2014/main" val="2691985686"/>
                  </a:ext>
                </a:extLst>
              </a:tr>
            </a:tbl>
          </a:graphicData>
        </a:graphic>
      </p:graphicFrame>
      <p:graphicFrame>
        <p:nvGraphicFramePr>
          <p:cNvPr id="7" name="Tabell 6"/>
          <p:cNvGraphicFramePr>
            <a:graphicFrameLocks noGrp="1"/>
          </p:cNvGraphicFramePr>
          <p:nvPr/>
        </p:nvGraphicFramePr>
        <p:xfrm>
          <a:off x="1028700" y="2869494"/>
          <a:ext cx="7086600" cy="37084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929460866"/>
                    </a:ext>
                  </a:extLst>
                </a:gridCol>
                <a:gridCol w="2362200">
                  <a:extLst>
                    <a:ext uri="{9D8B030D-6E8A-4147-A177-3AD203B41FA5}">
                      <a16:colId xmlns:a16="http://schemas.microsoft.com/office/drawing/2014/main" val="2701065739"/>
                    </a:ext>
                  </a:extLst>
                </a:gridCol>
                <a:gridCol w="2362200">
                  <a:extLst>
                    <a:ext uri="{9D8B030D-6E8A-4147-A177-3AD203B41FA5}">
                      <a16:colId xmlns:a16="http://schemas.microsoft.com/office/drawing/2014/main" val="683823848"/>
                    </a:ext>
                  </a:extLst>
                </a:gridCol>
              </a:tblGrid>
              <a:tr h="370840">
                <a:tc>
                  <a:txBody>
                    <a:bodyPr/>
                    <a:lstStyle/>
                    <a:p>
                      <a:r>
                        <a:rPr lang="sv-SE"/>
                        <a:t>Övrig</a:t>
                      </a:r>
                      <a:r>
                        <a:rPr lang="sv-SE" baseline="0"/>
                        <a:t> kurs 30 </a:t>
                      </a:r>
                      <a:r>
                        <a:rPr lang="sv-SE" baseline="0" err="1"/>
                        <a:t>hp</a:t>
                      </a:r>
                      <a:endParaRPr lang="sv-SE"/>
                    </a:p>
                  </a:txBody>
                  <a:tcPr/>
                </a:tc>
                <a:tc>
                  <a:txBody>
                    <a:bodyPr/>
                    <a:lstStyle/>
                    <a:p>
                      <a:r>
                        <a:rPr lang="sv-SE"/>
                        <a:t>Övrig kurs 30 </a:t>
                      </a:r>
                      <a:r>
                        <a:rPr lang="sv-SE" err="1"/>
                        <a:t>hp</a:t>
                      </a:r>
                      <a:endParaRPr lang="sv-SE"/>
                    </a:p>
                  </a:txBody>
                  <a:tcPr/>
                </a:tc>
                <a:tc>
                  <a:txBody>
                    <a:bodyPr/>
                    <a:lstStyle/>
                    <a:p>
                      <a:r>
                        <a:rPr lang="sv-SE"/>
                        <a:t>Övrig kurs 30 </a:t>
                      </a:r>
                      <a:r>
                        <a:rPr lang="sv-SE" err="1"/>
                        <a:t>hp</a:t>
                      </a:r>
                      <a:endParaRPr lang="sv-SE"/>
                    </a:p>
                  </a:txBody>
                  <a:tcPr/>
                </a:tc>
                <a:extLst>
                  <a:ext uri="{0D108BD9-81ED-4DB2-BD59-A6C34878D82A}">
                    <a16:rowId xmlns:a16="http://schemas.microsoft.com/office/drawing/2014/main" val="1213718980"/>
                  </a:ext>
                </a:extLst>
              </a:tr>
            </a:tbl>
          </a:graphicData>
        </a:graphic>
      </p:graphicFrame>
      <p:sp>
        <p:nvSpPr>
          <p:cNvPr id="16" name="textruta 15"/>
          <p:cNvSpPr txBox="1"/>
          <p:nvPr/>
        </p:nvSpPr>
        <p:spPr>
          <a:xfrm>
            <a:off x="1613498" y="4176234"/>
            <a:ext cx="5917004" cy="646331"/>
          </a:xfrm>
          <a:prstGeom prst="rect">
            <a:avLst/>
          </a:prstGeom>
          <a:noFill/>
        </p:spPr>
        <p:txBody>
          <a:bodyPr wrap="none" rtlCol="0">
            <a:spAutoFit/>
          </a:bodyPr>
          <a:lstStyle/>
          <a:p>
            <a:r>
              <a:rPr lang="sv-SE"/>
              <a:t>Går ej att läsa till Yrkesexamen med fristående kurser.</a:t>
            </a:r>
          </a:p>
          <a:p>
            <a:r>
              <a:rPr lang="sv-SE"/>
              <a:t>Exempelvis Sjuksköterska, Biomedicinsk analytiker mm.</a:t>
            </a:r>
          </a:p>
        </p:txBody>
      </p:sp>
    </p:spTree>
    <p:extLst>
      <p:ext uri="{BB962C8B-B14F-4D97-AF65-F5344CB8AC3E}">
        <p14:creationId xmlns:p14="http://schemas.microsoft.com/office/powerpoint/2010/main" val="357232468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ext uri="{D42A27DB-BD31-4B8C-83A1-F6EECF244321}">
                <p14:modId xmlns:p14="http://schemas.microsoft.com/office/powerpoint/2010/main" val="2991648681"/>
              </p:ext>
            </p:extLst>
          </p:nvPr>
        </p:nvGraphicFramePr>
        <p:xfrm>
          <a:off x="450052" y="4538586"/>
          <a:ext cx="6413202" cy="2174392"/>
        </p:xfrm>
        <a:graphic>
          <a:graphicData uri="http://schemas.openxmlformats.org/drawingml/2006/table">
            <a:tbl>
              <a:tblPr firstRow="1" bandRow="1">
                <a:tableStyleId>{5C22544A-7EE6-4342-B048-85BDC9FD1C3A}</a:tableStyleId>
              </a:tblPr>
              <a:tblGrid>
                <a:gridCol w="3206601">
                  <a:extLst>
                    <a:ext uri="{9D8B030D-6E8A-4147-A177-3AD203B41FA5}">
                      <a16:colId xmlns:a16="http://schemas.microsoft.com/office/drawing/2014/main" val="2586625152"/>
                    </a:ext>
                  </a:extLst>
                </a:gridCol>
                <a:gridCol w="3206601">
                  <a:extLst>
                    <a:ext uri="{9D8B030D-6E8A-4147-A177-3AD203B41FA5}">
                      <a16:colId xmlns:a16="http://schemas.microsoft.com/office/drawing/2014/main" val="1638689397"/>
                    </a:ext>
                  </a:extLst>
                </a:gridCol>
              </a:tblGrid>
              <a:tr h="332554">
                <a:tc>
                  <a:txBody>
                    <a:bodyPr/>
                    <a:lstStyle/>
                    <a:p>
                      <a:r>
                        <a:rPr lang="sv-SE" sz="1300" u="sng"/>
                        <a:t>Utbildningsplan</a:t>
                      </a:r>
                      <a:r>
                        <a:rPr lang="sv-SE" sz="1300" u="sng" baseline="0"/>
                        <a:t> </a:t>
                      </a:r>
                      <a:endParaRPr lang="sv-SE" sz="1300" u="sng"/>
                    </a:p>
                  </a:txBody>
                  <a:tcPr/>
                </a:tc>
                <a:tc>
                  <a:txBody>
                    <a:bodyPr/>
                    <a:lstStyle/>
                    <a:p>
                      <a:r>
                        <a:rPr lang="sv-SE" sz="1300"/>
                        <a:t>Totalt:</a:t>
                      </a:r>
                      <a:r>
                        <a:rPr lang="sv-SE" sz="1300" baseline="0"/>
                        <a:t> 180 </a:t>
                      </a:r>
                      <a:r>
                        <a:rPr lang="sv-SE" sz="1300" baseline="0" err="1"/>
                        <a:t>hp</a:t>
                      </a:r>
                      <a:r>
                        <a:rPr lang="sv-SE" sz="1300" baseline="0"/>
                        <a:t> </a:t>
                      </a:r>
                      <a:endParaRPr lang="sv-SE" sz="1300"/>
                    </a:p>
                  </a:txBody>
                  <a:tcPr/>
                </a:tc>
                <a:extLst>
                  <a:ext uri="{0D108BD9-81ED-4DB2-BD59-A6C34878D82A}">
                    <a16:rowId xmlns:a16="http://schemas.microsoft.com/office/drawing/2014/main" val="3441941125"/>
                  </a:ext>
                </a:extLst>
              </a:tr>
              <a:tr h="306973">
                <a:tc>
                  <a:txBody>
                    <a:bodyPr/>
                    <a:lstStyle/>
                    <a:p>
                      <a:r>
                        <a:rPr lang="sv-SE" sz="1300"/>
                        <a:t>Termin 1</a:t>
                      </a:r>
                    </a:p>
                  </a:txBody>
                  <a:tcPr/>
                </a:tc>
                <a:tc>
                  <a:txBody>
                    <a:bodyPr/>
                    <a:lstStyle/>
                    <a:p>
                      <a:r>
                        <a:rPr lang="sv-SE" sz="1300"/>
                        <a:t>Grundkurs</a:t>
                      </a:r>
                      <a:r>
                        <a:rPr lang="sv-SE" sz="1300" baseline="0"/>
                        <a:t> A/I/1 </a:t>
                      </a:r>
                      <a:r>
                        <a:rPr lang="sv-SE" sz="1300" baseline="0">
                          <a:sym typeface="Wingdings" panose="05000000000000000000" pitchFamily="2" charset="2"/>
                        </a:rPr>
                        <a:t> </a:t>
                      </a:r>
                      <a:r>
                        <a:rPr lang="sv-SE" sz="1300" b="1" u="sng" baseline="0">
                          <a:sym typeface="Wingdings" panose="05000000000000000000" pitchFamily="2" charset="2"/>
                        </a:rPr>
                        <a:t>Ledarskap I</a:t>
                      </a:r>
                      <a:endParaRPr lang="sv-SE" sz="1300" b="1" u="sng"/>
                    </a:p>
                  </a:txBody>
                  <a:tcPr/>
                </a:tc>
                <a:extLst>
                  <a:ext uri="{0D108BD9-81ED-4DB2-BD59-A6C34878D82A}">
                    <a16:rowId xmlns:a16="http://schemas.microsoft.com/office/drawing/2014/main" val="218312787"/>
                  </a:ext>
                </a:extLst>
              </a:tr>
              <a:tr h="306973">
                <a:tc>
                  <a:txBody>
                    <a:bodyPr/>
                    <a:lstStyle/>
                    <a:p>
                      <a:r>
                        <a:rPr lang="sv-SE" sz="1300"/>
                        <a:t>Termin 2 </a:t>
                      </a:r>
                    </a:p>
                  </a:txBody>
                  <a:tcPr/>
                </a:tc>
                <a:tc>
                  <a:txBody>
                    <a:bodyPr/>
                    <a:lstStyle/>
                    <a:p>
                      <a:r>
                        <a:rPr lang="sv-SE" sz="1300"/>
                        <a:t>Fortsättningskurs</a:t>
                      </a:r>
                      <a:r>
                        <a:rPr lang="sv-SE" sz="1300" baseline="0"/>
                        <a:t> B/II/2 </a:t>
                      </a:r>
                      <a:r>
                        <a:rPr lang="sv-SE" sz="1300" baseline="0">
                          <a:sym typeface="Wingdings" panose="05000000000000000000" pitchFamily="2" charset="2"/>
                        </a:rPr>
                        <a:t> </a:t>
                      </a:r>
                      <a:r>
                        <a:rPr lang="sv-SE" sz="1300" b="1" u="sng" baseline="0"/>
                        <a:t>Ledarskap II</a:t>
                      </a:r>
                      <a:endParaRPr lang="sv-SE" sz="1300" b="1" u="sng"/>
                    </a:p>
                  </a:txBody>
                  <a:tcPr/>
                </a:tc>
                <a:extLst>
                  <a:ext uri="{0D108BD9-81ED-4DB2-BD59-A6C34878D82A}">
                    <a16:rowId xmlns:a16="http://schemas.microsoft.com/office/drawing/2014/main" val="1566960119"/>
                  </a:ext>
                </a:extLst>
              </a:tr>
              <a:tr h="306973">
                <a:tc>
                  <a:txBody>
                    <a:bodyPr/>
                    <a:lstStyle/>
                    <a:p>
                      <a:r>
                        <a:rPr lang="sv-SE" sz="1300"/>
                        <a:t>Termin 3</a:t>
                      </a:r>
                    </a:p>
                  </a:txBody>
                  <a:tcPr/>
                </a:tc>
                <a:tc>
                  <a:txBody>
                    <a:bodyPr/>
                    <a:lstStyle/>
                    <a:p>
                      <a:r>
                        <a:rPr lang="sv-SE" sz="1300"/>
                        <a:t>Valbar</a:t>
                      </a:r>
                      <a:r>
                        <a:rPr lang="sv-SE" sz="1300" baseline="0"/>
                        <a:t> kurs</a:t>
                      </a:r>
                      <a:endParaRPr lang="sv-SE" sz="1300"/>
                    </a:p>
                  </a:txBody>
                  <a:tcPr/>
                </a:tc>
                <a:extLst>
                  <a:ext uri="{0D108BD9-81ED-4DB2-BD59-A6C34878D82A}">
                    <a16:rowId xmlns:a16="http://schemas.microsoft.com/office/drawing/2014/main" val="3002792100"/>
                  </a:ext>
                </a:extLst>
              </a:tr>
              <a:tr h="306973">
                <a:tc>
                  <a:txBody>
                    <a:bodyPr/>
                    <a:lstStyle/>
                    <a:p>
                      <a:r>
                        <a:rPr lang="sv-SE" sz="1300"/>
                        <a:t>Termin 4</a:t>
                      </a:r>
                    </a:p>
                  </a:txBody>
                  <a:tcPr/>
                </a:tc>
                <a:tc>
                  <a:txBody>
                    <a:bodyPr/>
                    <a:lstStyle/>
                    <a:p>
                      <a:r>
                        <a:rPr lang="sv-SE" sz="1300"/>
                        <a:t>Valbar kurs</a:t>
                      </a:r>
                    </a:p>
                  </a:txBody>
                  <a:tcPr/>
                </a:tc>
                <a:extLst>
                  <a:ext uri="{0D108BD9-81ED-4DB2-BD59-A6C34878D82A}">
                    <a16:rowId xmlns:a16="http://schemas.microsoft.com/office/drawing/2014/main" val="3134644434"/>
                  </a:ext>
                </a:extLst>
              </a:tr>
              <a:tr h="306973">
                <a:tc>
                  <a:txBody>
                    <a:bodyPr/>
                    <a:lstStyle/>
                    <a:p>
                      <a:r>
                        <a:rPr lang="sv-SE" sz="1300"/>
                        <a:t>Termin 5</a:t>
                      </a:r>
                    </a:p>
                  </a:txBody>
                  <a:tcPr/>
                </a:tc>
                <a:tc>
                  <a:txBody>
                    <a:bodyPr/>
                    <a:lstStyle/>
                    <a:p>
                      <a:r>
                        <a:rPr lang="sv-SE" sz="1300"/>
                        <a:t>Valbar</a:t>
                      </a:r>
                      <a:r>
                        <a:rPr lang="sv-SE" sz="1300" baseline="0"/>
                        <a:t> kurs</a:t>
                      </a:r>
                      <a:endParaRPr lang="sv-SE" sz="1300"/>
                    </a:p>
                  </a:txBody>
                  <a:tcPr/>
                </a:tc>
                <a:extLst>
                  <a:ext uri="{0D108BD9-81ED-4DB2-BD59-A6C34878D82A}">
                    <a16:rowId xmlns:a16="http://schemas.microsoft.com/office/drawing/2014/main" val="2901358072"/>
                  </a:ext>
                </a:extLst>
              </a:tr>
              <a:tr h="306973">
                <a:tc>
                  <a:txBody>
                    <a:bodyPr/>
                    <a:lstStyle/>
                    <a:p>
                      <a:r>
                        <a:rPr lang="sv-SE" sz="1300"/>
                        <a:t>Termin 6</a:t>
                      </a:r>
                    </a:p>
                  </a:txBody>
                  <a:tcPr/>
                </a:tc>
                <a:tc>
                  <a:txBody>
                    <a:bodyPr/>
                    <a:lstStyle/>
                    <a:p>
                      <a:r>
                        <a:rPr lang="sv-SE" sz="1300"/>
                        <a:t>Kandidatkurs</a:t>
                      </a:r>
                      <a:r>
                        <a:rPr lang="sv-SE" sz="1300" baseline="0"/>
                        <a:t> C/III/3 </a:t>
                      </a:r>
                      <a:r>
                        <a:rPr lang="sv-SE" sz="1300" baseline="0">
                          <a:sym typeface="Wingdings" panose="05000000000000000000" pitchFamily="2" charset="2"/>
                        </a:rPr>
                        <a:t> </a:t>
                      </a:r>
                      <a:r>
                        <a:rPr lang="sv-SE" sz="1300" b="1" u="sng" baseline="0">
                          <a:sym typeface="Wingdings" panose="05000000000000000000" pitchFamily="2" charset="2"/>
                        </a:rPr>
                        <a:t>Ledarskap III</a:t>
                      </a:r>
                      <a:endParaRPr lang="sv-SE" sz="1300" b="1" u="sng"/>
                    </a:p>
                  </a:txBody>
                  <a:tcPr/>
                </a:tc>
                <a:extLst>
                  <a:ext uri="{0D108BD9-81ED-4DB2-BD59-A6C34878D82A}">
                    <a16:rowId xmlns:a16="http://schemas.microsoft.com/office/drawing/2014/main" val="3353880560"/>
                  </a:ext>
                </a:extLst>
              </a:tr>
            </a:tbl>
          </a:graphicData>
        </a:graphic>
      </p:graphicFrame>
      <p:grpSp>
        <p:nvGrpSpPr>
          <p:cNvPr id="4" name="Grupp 3"/>
          <p:cNvGrpSpPr/>
          <p:nvPr/>
        </p:nvGrpSpPr>
        <p:grpSpPr>
          <a:xfrm>
            <a:off x="-145250" y="987076"/>
            <a:ext cx="2319116" cy="1123261"/>
            <a:chOff x="0" y="2961890"/>
            <a:chExt cx="2319116" cy="1123261"/>
          </a:xfrm>
        </p:grpSpPr>
        <p:sp>
          <p:nvSpPr>
            <p:cNvPr id="9" name="Rektangel 8"/>
            <p:cNvSpPr/>
            <p:nvPr/>
          </p:nvSpPr>
          <p:spPr>
            <a:xfrm>
              <a:off x="0" y="2961890"/>
              <a:ext cx="1944216" cy="10939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textruta 9"/>
            <p:cNvSpPr txBox="1"/>
            <p:nvPr/>
          </p:nvSpPr>
          <p:spPr>
            <a:xfrm>
              <a:off x="374900" y="2991201"/>
              <a:ext cx="1944216" cy="10939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45720" rIns="128016" bIns="4572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sv-SE" sz="1600" b="0" i="0" u="none" strike="noStrike" kern="1200" cap="none" spc="0" normalizeH="0" baseline="0" noProof="0">
                  <a:ln>
                    <a:noFill/>
                  </a:ln>
                  <a:solidFill>
                    <a:srgbClr val="000000">
                      <a:hueOff val="0"/>
                      <a:satOff val="0"/>
                      <a:lumOff val="0"/>
                      <a:alphaOff val="0"/>
                    </a:srgbClr>
                  </a:solidFill>
                  <a:effectLst/>
                  <a:uLnTx/>
                  <a:uFillTx/>
                  <a:latin typeface="Verdana" pitchFamily="34" charset="0"/>
                  <a:ea typeface="Verdana" pitchFamily="34" charset="0"/>
                  <a:cs typeface="Verdana" pitchFamily="34" charset="0"/>
                </a:rPr>
                <a:t>Totalt 90 poäng i ett och samma ämne</a:t>
              </a:r>
            </a:p>
          </p:txBody>
        </p:sp>
      </p:grpSp>
      <p:sp>
        <p:nvSpPr>
          <p:cNvPr id="5" name="Vänster klammerparentes 4"/>
          <p:cNvSpPr/>
          <p:nvPr/>
        </p:nvSpPr>
        <p:spPr>
          <a:xfrm>
            <a:off x="2169983" y="748958"/>
            <a:ext cx="388843" cy="1811854"/>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7" name="Rektangel 6"/>
          <p:cNvSpPr/>
          <p:nvPr/>
        </p:nvSpPr>
        <p:spPr>
          <a:xfrm>
            <a:off x="2915167" y="814276"/>
            <a:ext cx="4938932" cy="1701241"/>
          </a:xfrm>
          <a:prstGeom prst="rect">
            <a:avLst/>
          </a:prstGeom>
        </p:spPr>
        <p:style>
          <a:lnRef idx="1">
            <a:schemeClr val="accent1"/>
          </a:lnRef>
          <a:fillRef idx="2">
            <a:schemeClr val="accent1"/>
          </a:fillRef>
          <a:effectRef idx="1">
            <a:schemeClr val="accent1"/>
          </a:effectRef>
          <a:fontRef idx="minor">
            <a:schemeClr val="dk1"/>
          </a:fontRef>
        </p:style>
      </p:sp>
      <p:grpSp>
        <p:nvGrpSpPr>
          <p:cNvPr id="11" name="Grupp 10"/>
          <p:cNvGrpSpPr/>
          <p:nvPr/>
        </p:nvGrpSpPr>
        <p:grpSpPr>
          <a:xfrm>
            <a:off x="237007" y="2532295"/>
            <a:ext cx="2908018" cy="1348900"/>
            <a:chOff x="-965701" y="1192838"/>
            <a:chExt cx="2908018" cy="1348900"/>
          </a:xfrm>
        </p:grpSpPr>
        <p:sp>
          <p:nvSpPr>
            <p:cNvPr id="16" name="Rektangel 15"/>
            <p:cNvSpPr/>
            <p:nvPr/>
          </p:nvSpPr>
          <p:spPr>
            <a:xfrm>
              <a:off x="0" y="1489863"/>
              <a:ext cx="1942317" cy="10518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textruta 16"/>
            <p:cNvSpPr txBox="1"/>
            <p:nvPr/>
          </p:nvSpPr>
          <p:spPr>
            <a:xfrm>
              <a:off x="-965701" y="1192838"/>
              <a:ext cx="1942317" cy="10518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0904" tIns="43180" rIns="120904" bIns="43180"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sv-SE" sz="1600" b="0" i="0" u="none" strike="noStrike" kern="1200" cap="none" spc="0" normalizeH="0" baseline="0" noProof="0">
                  <a:ln>
                    <a:noFill/>
                  </a:ln>
                  <a:solidFill>
                    <a:srgbClr val="000000">
                      <a:hueOff val="0"/>
                      <a:satOff val="0"/>
                      <a:lumOff val="0"/>
                      <a:alphaOff val="0"/>
                    </a:srgbClr>
                  </a:solidFill>
                  <a:effectLst/>
                  <a:uLnTx/>
                  <a:uFillTx/>
                  <a:latin typeface="Verdana" pitchFamily="34" charset="0"/>
                  <a:ea typeface="Verdana" pitchFamily="34" charset="0"/>
                  <a:cs typeface="Verdana" pitchFamily="34" charset="0"/>
                </a:rPr>
                <a:t>Totalt 90 högskolepoäng fritt valda kurser</a:t>
              </a:r>
            </a:p>
          </p:txBody>
        </p:sp>
      </p:grpSp>
      <p:sp>
        <p:nvSpPr>
          <p:cNvPr id="12" name="Vänster klammerparentes 11"/>
          <p:cNvSpPr/>
          <p:nvPr/>
        </p:nvSpPr>
        <p:spPr>
          <a:xfrm>
            <a:off x="2169983" y="2720673"/>
            <a:ext cx="388463" cy="1051875"/>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13" name="Grupp 12"/>
          <p:cNvGrpSpPr/>
          <p:nvPr/>
        </p:nvGrpSpPr>
        <p:grpSpPr>
          <a:xfrm>
            <a:off x="2929014" y="2696492"/>
            <a:ext cx="4938933" cy="1051875"/>
            <a:chOff x="2486166" y="1489863"/>
            <a:chExt cx="5283103" cy="1051875"/>
          </a:xfrm>
          <a:scene3d>
            <a:camera prst="orthographicFront"/>
            <a:lightRig rig="flat" dir="t"/>
          </a:scene3d>
        </p:grpSpPr>
        <p:sp>
          <p:nvSpPr>
            <p:cNvPr id="14" name="Rektangel 13"/>
            <p:cNvSpPr/>
            <p:nvPr/>
          </p:nvSpPr>
          <p:spPr>
            <a:xfrm>
              <a:off x="2486166" y="1489863"/>
              <a:ext cx="5283103" cy="1051875"/>
            </a:xfrm>
            <a:prstGeom prst="rect">
              <a:avLst/>
            </a:prstGeom>
          </p:spPr>
          <p:style>
            <a:lnRef idx="1">
              <a:schemeClr val="accent1"/>
            </a:lnRef>
            <a:fillRef idx="2">
              <a:schemeClr val="accent1"/>
            </a:fillRef>
            <a:effectRef idx="1">
              <a:schemeClr val="accent1"/>
            </a:effectRef>
            <a:fontRef idx="minor">
              <a:schemeClr val="dk1"/>
            </a:fontRef>
          </p:style>
        </p:sp>
        <p:sp>
          <p:nvSpPr>
            <p:cNvPr id="15" name="textruta 14"/>
            <p:cNvSpPr txBox="1"/>
            <p:nvPr/>
          </p:nvSpPr>
          <p:spPr>
            <a:xfrm>
              <a:off x="2486166" y="1489863"/>
              <a:ext cx="5283103" cy="1051875"/>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76200" tIns="76200" rIns="76200" bIns="76200" numCol="1" spcCol="1270" anchor="ctr" anchorCtr="0">
              <a:noAutofit/>
            </a:bodyPr>
            <a:lstStyle/>
            <a:p>
              <a:pPr marL="228600" marR="0" lvl="1" indent="-228600" algn="l" defTabSz="889000" rtl="0" eaLnBrk="1" fontAlgn="auto" latinLnBrk="0" hangingPunct="1">
                <a:lnSpc>
                  <a:spcPct val="90000"/>
                </a:lnSpc>
                <a:spcBef>
                  <a:spcPct val="0"/>
                </a:spcBef>
                <a:spcAft>
                  <a:spcPct val="15000"/>
                </a:spcAft>
                <a:buClrTx/>
                <a:buSzTx/>
                <a:buFontTx/>
                <a:buChar char="••"/>
                <a:tabLst/>
                <a:defRPr/>
              </a:pPr>
              <a:r>
                <a:rPr kumimoji="0" lang="sv-SE" sz="1600" b="1" i="0" u="none" strike="noStrike" kern="1200" cap="none" spc="0" normalizeH="0" baseline="0" noProof="0">
                  <a:ln>
                    <a:noFill/>
                  </a:ln>
                  <a:solidFill>
                    <a:srgbClr val="000000"/>
                  </a:solidFill>
                  <a:effectLst/>
                  <a:uLnTx/>
                  <a:uFillTx/>
                  <a:latin typeface="Verdana" pitchFamily="34" charset="0"/>
                  <a:ea typeface="Verdana" pitchFamily="34" charset="0"/>
                  <a:cs typeface="Verdana" pitchFamily="34" charset="0"/>
                </a:rPr>
                <a:t>Fritt valda kurser </a:t>
              </a:r>
              <a:r>
                <a:rPr kumimoji="0" lang="sv-SE" sz="1600" b="0" i="0" u="none" strike="noStrike" kern="1200" cap="none" spc="0" normalizeH="0" baseline="0" noProof="0">
                  <a:ln>
                    <a:noFill/>
                  </a:ln>
                  <a:solidFill>
                    <a:srgbClr val="000000"/>
                  </a:solidFill>
                  <a:effectLst/>
                  <a:uLnTx/>
                  <a:uFillTx/>
                  <a:latin typeface="Verdana" pitchFamily="34" charset="0"/>
                  <a:ea typeface="Verdana" pitchFamily="34" charset="0"/>
                  <a:cs typeface="Verdana" pitchFamily="34" charset="0"/>
                </a:rPr>
                <a:t>(Beroende på examensordningen &amp; lärosäte.) </a:t>
              </a:r>
            </a:p>
          </p:txBody>
        </p:sp>
      </p:grpSp>
      <p:sp>
        <p:nvSpPr>
          <p:cNvPr id="18" name="textruta 17"/>
          <p:cNvSpPr txBox="1"/>
          <p:nvPr/>
        </p:nvSpPr>
        <p:spPr>
          <a:xfrm>
            <a:off x="450052" y="197966"/>
            <a:ext cx="6665607" cy="400110"/>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1" i="0" u="sng" strike="noStrike" kern="1200" cap="none" spc="0" normalizeH="0" baseline="0" noProof="0">
                <a:ln>
                  <a:noFill/>
                </a:ln>
                <a:solidFill>
                  <a:srgbClr val="000000"/>
                </a:solidFill>
                <a:effectLst/>
                <a:uLnTx/>
                <a:uFillTx/>
                <a:latin typeface="Arial"/>
                <a:ea typeface="+mn-ea"/>
                <a:cs typeface="+mn-cs"/>
              </a:rPr>
              <a:t>Bygga eget program – Kandidatexamen,</a:t>
            </a:r>
            <a:r>
              <a:rPr kumimoji="0" lang="sv-SE" sz="2000" b="1" i="0" u="sng" strike="noStrike" kern="1200" cap="none" spc="0" normalizeH="0" noProof="0">
                <a:ln>
                  <a:noFill/>
                </a:ln>
                <a:solidFill>
                  <a:srgbClr val="000000"/>
                </a:solidFill>
                <a:effectLst/>
                <a:uLnTx/>
                <a:uFillTx/>
                <a:latin typeface="Arial"/>
                <a:ea typeface="+mn-ea"/>
                <a:cs typeface="+mn-cs"/>
              </a:rPr>
              <a:t> totalt </a:t>
            </a:r>
            <a:r>
              <a:rPr kumimoji="0" lang="sv-SE" sz="2000" b="1" i="0" u="sng" strike="noStrike" kern="1200" cap="none" spc="0" normalizeH="0" baseline="0" noProof="0">
                <a:ln>
                  <a:noFill/>
                </a:ln>
                <a:solidFill>
                  <a:srgbClr val="000000"/>
                </a:solidFill>
                <a:effectLst/>
                <a:uLnTx/>
                <a:uFillTx/>
                <a:latin typeface="Arial"/>
                <a:ea typeface="+mn-ea"/>
                <a:cs typeface="+mn-cs"/>
              </a:rPr>
              <a:t>180 </a:t>
            </a:r>
            <a:r>
              <a:rPr kumimoji="0" lang="sv-SE" sz="2000" b="1" i="0" u="sng" strike="noStrike" kern="1200" cap="none" spc="0" normalizeH="0" baseline="0" noProof="0" err="1">
                <a:ln>
                  <a:noFill/>
                </a:ln>
                <a:solidFill>
                  <a:srgbClr val="000000"/>
                </a:solidFill>
                <a:effectLst/>
                <a:uLnTx/>
                <a:uFillTx/>
                <a:latin typeface="Arial"/>
                <a:ea typeface="+mn-ea"/>
                <a:cs typeface="+mn-cs"/>
              </a:rPr>
              <a:t>hp</a:t>
            </a:r>
            <a:endParaRPr kumimoji="0" lang="sv-SE" sz="2000" b="1" i="0" u="sng" strike="noStrike" kern="1200" cap="none" spc="0" normalizeH="0" baseline="0" noProof="0">
              <a:ln>
                <a:noFill/>
              </a:ln>
              <a:solidFill>
                <a:srgbClr val="000000"/>
              </a:solidFill>
              <a:effectLst/>
              <a:uLnTx/>
              <a:uFillTx/>
              <a:latin typeface="Arial"/>
              <a:ea typeface="+mn-ea"/>
              <a:cs typeface="+mn-cs"/>
            </a:endParaRPr>
          </a:p>
        </p:txBody>
      </p:sp>
      <p:sp>
        <p:nvSpPr>
          <p:cNvPr id="19" name="Rektangel 18"/>
          <p:cNvSpPr/>
          <p:nvPr/>
        </p:nvSpPr>
        <p:spPr>
          <a:xfrm>
            <a:off x="2929013" y="1160532"/>
            <a:ext cx="5065059" cy="1486561"/>
          </a:xfrm>
          <a:prstGeom prst="rect">
            <a:avLst/>
          </a:prstGeom>
        </p:spPr>
        <p:txBody>
          <a:bodyPr wrap="square">
            <a:spAutoFit/>
          </a:bodyPr>
          <a:lstStyle/>
          <a:p>
            <a:pPr marL="228600" marR="0" lvl="1" indent="-228600" algn="l" defTabSz="889000" rtl="0" eaLnBrk="1" fontAlgn="auto" latinLnBrk="0" hangingPunct="1">
              <a:lnSpc>
                <a:spcPct val="90000"/>
              </a:lnSpc>
              <a:spcBef>
                <a:spcPct val="0"/>
              </a:spcBef>
              <a:spcAft>
                <a:spcPct val="15000"/>
              </a:spcAft>
              <a:buClrTx/>
              <a:buSzTx/>
              <a:buFontTx/>
              <a:buChar char="••"/>
              <a:tabLst/>
              <a:defRPr/>
            </a:pPr>
            <a:r>
              <a:rPr kumimoji="0" lang="sv-SE" sz="1600" b="1" i="0" u="none" strike="noStrike" kern="1200" cap="none" spc="0" normalizeH="0" baseline="0" noProof="0">
                <a:ln>
                  <a:noFill/>
                </a:ln>
                <a:solidFill>
                  <a:srgbClr val="000000"/>
                </a:solidFill>
                <a:effectLst/>
                <a:uLnTx/>
                <a:uFillTx/>
                <a:latin typeface="Verdana" pitchFamily="34" charset="0"/>
                <a:ea typeface="Verdana" pitchFamily="34" charset="0"/>
                <a:cs typeface="Verdana" pitchFamily="34" charset="0"/>
              </a:rPr>
              <a:t>Huvudområde</a:t>
            </a:r>
            <a:br>
              <a:rPr kumimoji="0" lang="sv-SE" sz="1600" b="1" i="0" u="none" strike="noStrike" kern="1200" cap="none" spc="0" normalizeH="0" baseline="0" noProof="0">
                <a:ln>
                  <a:noFill/>
                </a:ln>
                <a:solidFill>
                  <a:srgbClr val="000000"/>
                </a:solidFill>
                <a:effectLst/>
                <a:uLnTx/>
                <a:uFillTx/>
                <a:latin typeface="Verdana" pitchFamily="34" charset="0"/>
                <a:ea typeface="Verdana" pitchFamily="34" charset="0"/>
                <a:cs typeface="Verdana" pitchFamily="34" charset="0"/>
              </a:rPr>
            </a:br>
            <a:r>
              <a:rPr kumimoji="0" lang="sv-SE" sz="1600" b="0" i="0" u="none" strike="noStrike" kern="1200" cap="none" spc="0" normalizeH="0" baseline="0" noProof="0">
                <a:ln>
                  <a:noFill/>
                </a:ln>
                <a:solidFill>
                  <a:srgbClr val="000000"/>
                </a:solidFill>
                <a:effectLst/>
                <a:uLnTx/>
                <a:uFillTx/>
                <a:latin typeface="Verdana" pitchFamily="34" charset="0"/>
                <a:ea typeface="Verdana" pitchFamily="34" charset="0"/>
                <a:cs typeface="Verdana" pitchFamily="34" charset="0"/>
              </a:rPr>
              <a:t>A: 30 </a:t>
            </a:r>
            <a:r>
              <a:rPr kumimoji="0" lang="sv-SE" sz="1600" b="0" i="0" u="none" strike="noStrike" kern="1200" cap="none" spc="0" normalizeH="0" baseline="0" noProof="0" err="1">
                <a:ln>
                  <a:noFill/>
                </a:ln>
                <a:solidFill>
                  <a:srgbClr val="000000"/>
                </a:solidFill>
                <a:effectLst/>
                <a:uLnTx/>
                <a:uFillTx/>
                <a:latin typeface="Verdana" pitchFamily="34" charset="0"/>
                <a:ea typeface="Verdana" pitchFamily="34" charset="0"/>
                <a:cs typeface="Verdana" pitchFamily="34" charset="0"/>
              </a:rPr>
              <a:t>hp</a:t>
            </a:r>
            <a:r>
              <a:rPr kumimoji="0" lang="sv-SE" sz="1600" b="0" i="0" u="none" strike="noStrike" kern="1200" cap="none" spc="0" normalizeH="0" baseline="0" noProof="0">
                <a:ln>
                  <a:noFill/>
                </a:ln>
                <a:solidFill>
                  <a:srgbClr val="000000"/>
                </a:solidFill>
                <a:effectLst/>
                <a:uLnTx/>
                <a:uFillTx/>
                <a:latin typeface="Verdana" pitchFamily="34" charset="0"/>
                <a:ea typeface="Verdana" pitchFamily="34" charset="0"/>
                <a:cs typeface="Verdana" pitchFamily="34" charset="0"/>
              </a:rPr>
              <a:t> (grundkurs)</a:t>
            </a:r>
            <a:br>
              <a:rPr kumimoji="0" lang="sv-SE" sz="1600" b="0" i="0" u="none" strike="noStrike" kern="1200" cap="none" spc="0" normalizeH="0" baseline="0" noProof="0">
                <a:ln>
                  <a:noFill/>
                </a:ln>
                <a:solidFill>
                  <a:srgbClr val="000000"/>
                </a:solidFill>
                <a:effectLst/>
                <a:uLnTx/>
                <a:uFillTx/>
                <a:latin typeface="Verdana" pitchFamily="34" charset="0"/>
                <a:ea typeface="Verdana" pitchFamily="34" charset="0"/>
                <a:cs typeface="Verdana" pitchFamily="34" charset="0"/>
              </a:rPr>
            </a:br>
            <a:r>
              <a:rPr kumimoji="0" lang="sv-SE" sz="1600" b="0" i="0" u="none" strike="noStrike" kern="1200" cap="none" spc="0" normalizeH="0" baseline="0" noProof="0">
                <a:ln>
                  <a:noFill/>
                </a:ln>
                <a:solidFill>
                  <a:srgbClr val="000000"/>
                </a:solidFill>
                <a:effectLst/>
                <a:uLnTx/>
                <a:uFillTx/>
                <a:latin typeface="Verdana" pitchFamily="34" charset="0"/>
                <a:ea typeface="Verdana" pitchFamily="34" charset="0"/>
                <a:cs typeface="Verdana" pitchFamily="34" charset="0"/>
              </a:rPr>
              <a:t>B: 30 </a:t>
            </a:r>
            <a:r>
              <a:rPr kumimoji="0" lang="sv-SE" sz="1600" b="0" i="0" u="none" strike="noStrike" kern="1200" cap="none" spc="0" normalizeH="0" baseline="0" noProof="0" err="1">
                <a:ln>
                  <a:noFill/>
                </a:ln>
                <a:solidFill>
                  <a:srgbClr val="000000"/>
                </a:solidFill>
                <a:effectLst/>
                <a:uLnTx/>
                <a:uFillTx/>
                <a:latin typeface="Verdana" pitchFamily="34" charset="0"/>
                <a:ea typeface="Verdana" pitchFamily="34" charset="0"/>
                <a:cs typeface="Verdana" pitchFamily="34" charset="0"/>
              </a:rPr>
              <a:t>hp</a:t>
            </a:r>
            <a:r>
              <a:rPr kumimoji="0" lang="sv-SE" sz="1600" b="0" i="0" u="none" strike="noStrike" kern="1200" cap="none" spc="0" normalizeH="0" baseline="0" noProof="0">
                <a:ln>
                  <a:noFill/>
                </a:ln>
                <a:solidFill>
                  <a:srgbClr val="000000"/>
                </a:solidFill>
                <a:effectLst/>
                <a:uLnTx/>
                <a:uFillTx/>
                <a:latin typeface="Verdana" pitchFamily="34" charset="0"/>
                <a:ea typeface="Verdana" pitchFamily="34" charset="0"/>
                <a:cs typeface="Verdana" pitchFamily="34" charset="0"/>
              </a:rPr>
              <a:t> (fortsättningskurs)</a:t>
            </a:r>
            <a:br>
              <a:rPr kumimoji="0" lang="sv-SE" sz="1600" b="0" i="0" u="none" strike="noStrike" kern="1200" cap="none" spc="0" normalizeH="0" baseline="0" noProof="0">
                <a:ln>
                  <a:noFill/>
                </a:ln>
                <a:solidFill>
                  <a:srgbClr val="000000"/>
                </a:solidFill>
                <a:effectLst/>
                <a:uLnTx/>
                <a:uFillTx/>
                <a:latin typeface="Verdana" pitchFamily="34" charset="0"/>
                <a:ea typeface="Verdana" pitchFamily="34" charset="0"/>
                <a:cs typeface="Verdana" pitchFamily="34" charset="0"/>
              </a:rPr>
            </a:br>
            <a:r>
              <a:rPr kumimoji="0" lang="sv-SE" sz="1600" b="0" i="0" u="none" strike="noStrike" kern="1200" cap="none" spc="0" normalizeH="0" baseline="0" noProof="0">
                <a:ln>
                  <a:noFill/>
                </a:ln>
                <a:solidFill>
                  <a:srgbClr val="000000"/>
                </a:solidFill>
                <a:effectLst/>
                <a:uLnTx/>
                <a:uFillTx/>
                <a:latin typeface="Verdana" pitchFamily="34" charset="0"/>
                <a:ea typeface="Verdana" pitchFamily="34" charset="0"/>
                <a:cs typeface="Verdana" pitchFamily="34" charset="0"/>
              </a:rPr>
              <a:t>C: 30 </a:t>
            </a:r>
            <a:r>
              <a:rPr kumimoji="0" lang="sv-SE" sz="1600" b="0" i="0" u="none" strike="noStrike" kern="1200" cap="none" spc="0" normalizeH="0" baseline="0" noProof="0" err="1">
                <a:ln>
                  <a:noFill/>
                </a:ln>
                <a:solidFill>
                  <a:srgbClr val="000000"/>
                </a:solidFill>
                <a:effectLst/>
                <a:uLnTx/>
                <a:uFillTx/>
                <a:latin typeface="Verdana" pitchFamily="34" charset="0"/>
                <a:ea typeface="Verdana" pitchFamily="34" charset="0"/>
                <a:cs typeface="Verdana" pitchFamily="34" charset="0"/>
              </a:rPr>
              <a:t>hp</a:t>
            </a:r>
            <a:r>
              <a:rPr kumimoji="0" lang="sv-SE" sz="1600" b="0" i="0" u="none" strike="noStrike" kern="1200" cap="none" spc="0" normalizeH="0" baseline="0" noProof="0">
                <a:ln>
                  <a:noFill/>
                </a:ln>
                <a:solidFill>
                  <a:srgbClr val="000000"/>
                </a:solidFill>
                <a:effectLst/>
                <a:uLnTx/>
                <a:uFillTx/>
                <a:latin typeface="Verdana" pitchFamily="34" charset="0"/>
                <a:ea typeface="Verdana" pitchFamily="34" charset="0"/>
                <a:cs typeface="Verdana" pitchFamily="34" charset="0"/>
              </a:rPr>
              <a:t> (kandidatkurs), ink examensarbete om 15 </a:t>
            </a:r>
            <a:r>
              <a:rPr kumimoji="0" lang="sv-SE" sz="1600" b="0" i="0" u="none" strike="noStrike" kern="1200" cap="none" spc="0" normalizeH="0" baseline="0" noProof="0" err="1">
                <a:ln>
                  <a:noFill/>
                </a:ln>
                <a:solidFill>
                  <a:srgbClr val="000000"/>
                </a:solidFill>
                <a:effectLst/>
                <a:uLnTx/>
                <a:uFillTx/>
                <a:latin typeface="Verdana" pitchFamily="34" charset="0"/>
                <a:ea typeface="Verdana" pitchFamily="34" charset="0"/>
                <a:cs typeface="Verdana" pitchFamily="34" charset="0"/>
              </a:rPr>
              <a:t>hp</a:t>
            </a:r>
            <a:r>
              <a:rPr kumimoji="0" lang="sv-SE" sz="1600" b="0" i="0" u="none" strike="noStrike" kern="1200" cap="none" spc="0" normalizeH="0" baseline="0" noProof="0">
                <a:ln>
                  <a:noFill/>
                </a:ln>
                <a:solidFill>
                  <a:srgbClr val="000000"/>
                </a:solidFill>
                <a:effectLst/>
                <a:uLnTx/>
                <a:uFillTx/>
                <a:latin typeface="Verdana" pitchFamily="34" charset="0"/>
                <a:ea typeface="Verdana" pitchFamily="34" charset="0"/>
                <a:cs typeface="Verdana" pitchFamily="34" charset="0"/>
              </a:rPr>
              <a:t>. </a:t>
            </a:r>
            <a:endParaRPr kumimoji="0" lang="sv-SE" sz="1600" b="1" i="0" u="none" strike="noStrike" kern="1200" cap="none" spc="0" normalizeH="0" baseline="0" noProof="0">
              <a:ln>
                <a:noFill/>
              </a:ln>
              <a:solidFill>
                <a:srgbClr val="000000"/>
              </a:solidFill>
              <a:effectLst/>
              <a:uLnTx/>
              <a:uFillTx/>
              <a:latin typeface="Verdana" pitchFamily="34" charset="0"/>
              <a:ea typeface="Verdana" pitchFamily="34" charset="0"/>
              <a:cs typeface="Verdana" pitchFamily="34" charset="0"/>
            </a:endParaRPr>
          </a:p>
          <a:p>
            <a:pPr marL="171450" marR="0" lvl="1" indent="-171450" algn="l" defTabSz="711200" rtl="0" eaLnBrk="1" fontAlgn="auto" latinLnBrk="0" hangingPunct="1">
              <a:lnSpc>
                <a:spcPct val="90000"/>
              </a:lnSpc>
              <a:spcBef>
                <a:spcPct val="0"/>
              </a:spcBef>
              <a:spcAft>
                <a:spcPct val="15000"/>
              </a:spcAft>
              <a:buClrTx/>
              <a:buSzTx/>
              <a:buFontTx/>
              <a:buChar char="••"/>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352095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595593" y="424141"/>
            <a:ext cx="5684184" cy="6108729"/>
          </a:xfrm>
          <a:prstGeom prst="rect">
            <a:avLst/>
          </a:prstGeom>
        </p:spPr>
      </p:pic>
    </p:spTree>
    <p:extLst>
      <p:ext uri="{BB962C8B-B14F-4D97-AF65-F5344CB8AC3E}">
        <p14:creationId xmlns:p14="http://schemas.microsoft.com/office/powerpoint/2010/main" val="352580682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389964" y="0"/>
            <a:ext cx="6204137" cy="6567749"/>
          </a:xfrm>
          <a:prstGeom prst="rect">
            <a:avLst/>
          </a:prstGeom>
        </p:spPr>
      </p:pic>
    </p:spTree>
    <p:extLst>
      <p:ext uri="{BB962C8B-B14F-4D97-AF65-F5344CB8AC3E}">
        <p14:creationId xmlns:p14="http://schemas.microsoft.com/office/powerpoint/2010/main" val="25518244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760945" y="431338"/>
            <a:ext cx="3905236" cy="90794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Studietrappan</a:t>
            </a:r>
          </a:p>
          <a:p>
            <a:pPr marL="257175" marR="0" lvl="0" indent="-257175" algn="l" defTabSz="457200" rtl="0" eaLnBrk="1" fontAlgn="auto" latinLnBrk="0" hangingPunct="1">
              <a:lnSpc>
                <a:spcPct val="100000"/>
              </a:lnSpc>
              <a:spcBef>
                <a:spcPts val="0"/>
              </a:spcBef>
              <a:spcAft>
                <a:spcPts val="0"/>
              </a:spcAft>
              <a:buClrTx/>
              <a:buSzTx/>
              <a:buFontTx/>
              <a:buChar char="-"/>
              <a:tabLst/>
              <a:defRPr/>
            </a:pPr>
            <a:r>
              <a:rPr kumimoji="0" lang="sv-SE" sz="20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Ett sätt att se på studierna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(Omarbetat av Rudi Bjerregaard, SU)</a:t>
            </a:r>
          </a:p>
        </p:txBody>
      </p:sp>
      <p:cxnSp>
        <p:nvCxnSpPr>
          <p:cNvPr id="17" name="Vinklad koppling 16"/>
          <p:cNvCxnSpPr/>
          <p:nvPr/>
        </p:nvCxnSpPr>
        <p:spPr>
          <a:xfrm rot="10800000" flipV="1">
            <a:off x="2061290" y="5379242"/>
            <a:ext cx="1537742" cy="619404"/>
          </a:xfrm>
          <a:prstGeom prst="bentConnector3">
            <a:avLst/>
          </a:prstGeom>
        </p:spPr>
        <p:style>
          <a:lnRef idx="3">
            <a:schemeClr val="accent5"/>
          </a:lnRef>
          <a:fillRef idx="0">
            <a:schemeClr val="accent5"/>
          </a:fillRef>
          <a:effectRef idx="2">
            <a:schemeClr val="accent5"/>
          </a:effectRef>
          <a:fontRef idx="minor">
            <a:schemeClr val="tx1"/>
          </a:fontRef>
        </p:style>
      </p:cxnSp>
      <p:sp>
        <p:nvSpPr>
          <p:cNvPr id="21" name="textruta 20"/>
          <p:cNvSpPr txBox="1"/>
          <p:nvPr/>
        </p:nvSpPr>
        <p:spPr>
          <a:xfrm>
            <a:off x="2809829" y="5399445"/>
            <a:ext cx="1671081"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INLÄRNINGSSÄTT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BEHOV</a:t>
            </a:r>
            <a:br>
              <a:rPr kumimoji="0" lang="sv-SE" sz="10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sv-SE" sz="10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REFLEKTION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MINDSET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2" name="textruta 21"/>
          <p:cNvSpPr txBox="1"/>
          <p:nvPr/>
        </p:nvSpPr>
        <p:spPr>
          <a:xfrm>
            <a:off x="3582124" y="4776741"/>
            <a:ext cx="169469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STUDIEVANOR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STUDIEPLANERING</a:t>
            </a:r>
          </a:p>
        </p:txBody>
      </p:sp>
      <p:sp>
        <p:nvSpPr>
          <p:cNvPr id="23" name="textruta 22"/>
          <p:cNvSpPr txBox="1"/>
          <p:nvPr/>
        </p:nvSpPr>
        <p:spPr>
          <a:xfrm>
            <a:off x="4367903" y="4151569"/>
            <a:ext cx="1561646" cy="5539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KONCENTRATION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FOKUS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MOTIVATION</a:t>
            </a:r>
          </a:p>
        </p:txBody>
      </p:sp>
      <p:sp>
        <p:nvSpPr>
          <p:cNvPr id="24" name="textruta 23"/>
          <p:cNvSpPr txBox="1"/>
          <p:nvPr/>
        </p:nvSpPr>
        <p:spPr>
          <a:xfrm>
            <a:off x="5143018" y="3515505"/>
            <a:ext cx="1832553"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STUDIETEKNIK</a:t>
            </a:r>
            <a:br>
              <a:rPr kumimoji="0" lang="sv-SE" sz="10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sv-SE" sz="10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T.EX. LÄSTEKNIK.</a:t>
            </a:r>
            <a:br>
              <a:rPr kumimoji="0" lang="sv-SE" sz="10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sv-SE" sz="10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DET EGNA ANSVARET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25" name="Bildobjekt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6676" y="4721943"/>
            <a:ext cx="451592" cy="637097"/>
          </a:xfrm>
          <a:prstGeom prst="rect">
            <a:avLst/>
          </a:prstGeom>
        </p:spPr>
      </p:pic>
      <p:sp>
        <p:nvSpPr>
          <p:cNvPr id="33" name="Nedåtpil 32"/>
          <p:cNvSpPr/>
          <p:nvPr/>
        </p:nvSpPr>
        <p:spPr>
          <a:xfrm flipH="1">
            <a:off x="3047024" y="4584591"/>
            <a:ext cx="78965" cy="169088"/>
          </a:xfrm>
          <a:prstGeom prst="down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39" name="Vinklad koppling 38"/>
          <p:cNvCxnSpPr/>
          <p:nvPr/>
        </p:nvCxnSpPr>
        <p:spPr>
          <a:xfrm rot="10800000" flipV="1">
            <a:off x="2830161" y="4759838"/>
            <a:ext cx="1537742" cy="619404"/>
          </a:xfrm>
          <a:prstGeom prst="bentConnector3">
            <a:avLst/>
          </a:prstGeom>
        </p:spPr>
        <p:style>
          <a:lnRef idx="3">
            <a:schemeClr val="accent5"/>
          </a:lnRef>
          <a:fillRef idx="0">
            <a:schemeClr val="accent5"/>
          </a:fillRef>
          <a:effectRef idx="2">
            <a:schemeClr val="accent5"/>
          </a:effectRef>
          <a:fontRef idx="minor">
            <a:schemeClr val="tx1"/>
          </a:fontRef>
        </p:style>
      </p:cxnSp>
      <p:cxnSp>
        <p:nvCxnSpPr>
          <p:cNvPr id="41" name="Vinklad koppling 40"/>
          <p:cNvCxnSpPr/>
          <p:nvPr/>
        </p:nvCxnSpPr>
        <p:spPr>
          <a:xfrm rot="10800000" flipV="1">
            <a:off x="3605277" y="4133324"/>
            <a:ext cx="1537742" cy="619404"/>
          </a:xfrm>
          <a:prstGeom prst="bentConnector3">
            <a:avLst/>
          </a:prstGeom>
        </p:spPr>
        <p:style>
          <a:lnRef idx="3">
            <a:schemeClr val="accent5"/>
          </a:lnRef>
          <a:fillRef idx="0">
            <a:schemeClr val="accent5"/>
          </a:fillRef>
          <a:effectRef idx="2">
            <a:schemeClr val="accent5"/>
          </a:effectRef>
          <a:fontRef idx="minor">
            <a:schemeClr val="tx1"/>
          </a:fontRef>
        </p:style>
      </p:cxnSp>
      <p:cxnSp>
        <p:nvCxnSpPr>
          <p:cNvPr id="42" name="Vinklad koppling 41"/>
          <p:cNvCxnSpPr/>
          <p:nvPr/>
        </p:nvCxnSpPr>
        <p:spPr>
          <a:xfrm rot="10800000" flipV="1">
            <a:off x="4374148" y="3515504"/>
            <a:ext cx="1537742" cy="619404"/>
          </a:xfrm>
          <a:prstGeom prst="bentConnector3">
            <a:avLst/>
          </a:prstGeom>
        </p:spPr>
        <p:style>
          <a:lnRef idx="3">
            <a:schemeClr val="accent5"/>
          </a:lnRef>
          <a:fillRef idx="0">
            <a:schemeClr val="accent5"/>
          </a:fillRef>
          <a:effectRef idx="2">
            <a:schemeClr val="accent5"/>
          </a:effectRef>
          <a:fontRef idx="minor">
            <a:schemeClr val="tx1"/>
          </a:fontRef>
        </p:style>
      </p:cxnSp>
      <p:pic>
        <p:nvPicPr>
          <p:cNvPr id="5" name="Bildobjekt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7886" y="5207163"/>
            <a:ext cx="417507" cy="767499"/>
          </a:xfrm>
          <a:prstGeom prst="rect">
            <a:avLst/>
          </a:prstGeom>
        </p:spPr>
      </p:pic>
      <p:pic>
        <p:nvPicPr>
          <p:cNvPr id="6" name="Bildobjekt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4212" y="3347155"/>
            <a:ext cx="746690" cy="728031"/>
          </a:xfrm>
          <a:prstGeom prst="rect">
            <a:avLst/>
          </a:prstGeom>
        </p:spPr>
      </p:pic>
      <p:pic>
        <p:nvPicPr>
          <p:cNvPr id="18" name="Picture 5" descr="Tecknat av Kina Edin">
            <a:hlinkClick r:id="rId6"/>
          </p:cNvPr>
          <p:cNvPicPr>
            <a:picLocks noChangeAspect="1" noChangeArrowheads="1"/>
          </p:cNvPicPr>
          <p:nvPr/>
        </p:nvPicPr>
        <p:blipFill>
          <a:blip r:embed="rId7"/>
          <a:srcRect/>
          <a:stretch>
            <a:fillRect/>
          </a:stretch>
        </p:blipFill>
        <p:spPr bwMode="auto">
          <a:xfrm>
            <a:off x="5193163" y="2645063"/>
            <a:ext cx="1009249" cy="826128"/>
          </a:xfrm>
          <a:prstGeom prst="rect">
            <a:avLst/>
          </a:prstGeom>
          <a:noFill/>
          <a:ln w="9525">
            <a:noFill/>
            <a:miter lim="800000"/>
            <a:headEnd/>
            <a:tailEnd/>
          </a:ln>
        </p:spPr>
      </p:pic>
      <p:pic>
        <p:nvPicPr>
          <p:cNvPr id="19" name="Picture 6" descr="uggla"/>
          <p:cNvPicPr>
            <a:picLocks noChangeAspect="1" noChangeArrowheads="1"/>
          </p:cNvPicPr>
          <p:nvPr/>
        </p:nvPicPr>
        <p:blipFill>
          <a:blip r:embed="rId8"/>
          <a:srcRect/>
          <a:stretch>
            <a:fillRect/>
          </a:stretch>
        </p:blipFill>
        <p:spPr bwMode="auto">
          <a:xfrm>
            <a:off x="3681073" y="4228438"/>
            <a:ext cx="604790" cy="478792"/>
          </a:xfrm>
          <a:prstGeom prst="rect">
            <a:avLst/>
          </a:prstGeom>
          <a:noFill/>
          <a:ln w="9525">
            <a:noFill/>
            <a:miter lim="800000"/>
            <a:headEnd/>
            <a:tailEnd/>
          </a:ln>
        </p:spPr>
      </p:pic>
      <p:pic>
        <p:nvPicPr>
          <p:cNvPr id="3" name="Bildobjekt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03517" y="4657141"/>
            <a:ext cx="803739" cy="454435"/>
          </a:xfrm>
          <a:prstGeom prst="rect">
            <a:avLst/>
          </a:prstGeom>
        </p:spPr>
      </p:pic>
      <p:sp>
        <p:nvSpPr>
          <p:cNvPr id="27" name="Nedåtpil 26"/>
          <p:cNvSpPr/>
          <p:nvPr/>
        </p:nvSpPr>
        <p:spPr>
          <a:xfrm flipH="1">
            <a:off x="3870772" y="4007874"/>
            <a:ext cx="78965" cy="169088"/>
          </a:xfrm>
          <a:prstGeom prst="down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5" name="Nedåtpil 34"/>
          <p:cNvSpPr/>
          <p:nvPr/>
        </p:nvSpPr>
        <p:spPr>
          <a:xfrm flipH="1">
            <a:off x="4673067" y="3254281"/>
            <a:ext cx="78965" cy="169088"/>
          </a:xfrm>
          <a:prstGeom prst="down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 name="Nedåtpil 36"/>
          <p:cNvSpPr/>
          <p:nvPr/>
        </p:nvSpPr>
        <p:spPr>
          <a:xfrm flipH="1">
            <a:off x="5661332" y="2423478"/>
            <a:ext cx="78965" cy="169088"/>
          </a:xfrm>
          <a:prstGeom prst="down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6" name="Ellips 45"/>
          <p:cNvSpPr/>
          <p:nvPr/>
        </p:nvSpPr>
        <p:spPr>
          <a:xfrm>
            <a:off x="3988262" y="2593854"/>
            <a:ext cx="1350492" cy="631401"/>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srgbClr val="000000"/>
                </a:solidFill>
                <a:effectLst/>
                <a:uLnTx/>
                <a:uFillTx/>
                <a:latin typeface="Arial"/>
                <a:ea typeface="Verdana" panose="020B0604030504040204" pitchFamily="34" charset="0"/>
                <a:cs typeface="Verdana" panose="020B0604030504040204" pitchFamily="34" charset="0"/>
              </a:rPr>
              <a:t>NÄRVARO   </a:t>
            </a:r>
            <a:br>
              <a:rPr kumimoji="0" lang="sv-SE" sz="1100" b="1" i="0" u="none" strike="noStrike" kern="1200" cap="none" spc="0" normalizeH="0" baseline="0" noProof="0">
                <a:ln>
                  <a:noFill/>
                </a:ln>
                <a:solidFill>
                  <a:srgbClr val="000000"/>
                </a:solidFill>
                <a:effectLst/>
                <a:uLnTx/>
                <a:uFillTx/>
                <a:latin typeface="Arial"/>
                <a:ea typeface="Verdana" panose="020B0604030504040204" pitchFamily="34" charset="0"/>
                <a:cs typeface="Verdana" panose="020B0604030504040204" pitchFamily="34" charset="0"/>
              </a:rPr>
            </a:br>
            <a:r>
              <a:rPr kumimoji="0" lang="sv-SE" sz="1100" b="1" i="0" u="none" strike="noStrike" kern="1200" cap="none" spc="0" normalizeH="0" baseline="0" noProof="0">
                <a:ln>
                  <a:noFill/>
                </a:ln>
                <a:solidFill>
                  <a:srgbClr val="000000"/>
                </a:solidFill>
                <a:effectLst/>
                <a:uLnTx/>
                <a:uFillTx/>
                <a:latin typeface="Arial"/>
                <a:ea typeface="Verdana" panose="020B0604030504040204" pitchFamily="34" charset="0"/>
                <a:cs typeface="Verdana" panose="020B0604030504040204" pitchFamily="34" charset="0"/>
              </a:rPr>
              <a:t>I TIDEN</a:t>
            </a:r>
          </a:p>
        </p:txBody>
      </p:sp>
      <p:sp>
        <p:nvSpPr>
          <p:cNvPr id="47" name="Ellips 46"/>
          <p:cNvSpPr/>
          <p:nvPr/>
        </p:nvSpPr>
        <p:spPr>
          <a:xfrm>
            <a:off x="2596027" y="3986750"/>
            <a:ext cx="974141" cy="587739"/>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srgbClr val="000000"/>
                </a:solidFill>
                <a:effectLst/>
                <a:uLnTx/>
                <a:uFillTx/>
                <a:latin typeface="Arial"/>
                <a:ea typeface="Verdana" panose="020B0604030504040204" pitchFamily="34" charset="0"/>
                <a:cs typeface="Verdana" panose="020B0604030504040204" pitchFamily="34" charset="0"/>
              </a:rPr>
              <a:t>DU</a:t>
            </a:r>
          </a:p>
        </p:txBody>
      </p:sp>
      <p:sp>
        <p:nvSpPr>
          <p:cNvPr id="48" name="Ellips 47"/>
          <p:cNvSpPr/>
          <p:nvPr/>
        </p:nvSpPr>
        <p:spPr>
          <a:xfrm>
            <a:off x="3424978" y="3423685"/>
            <a:ext cx="974141" cy="587739"/>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srgbClr val="000000"/>
                </a:solidFill>
                <a:effectLst/>
                <a:uLnTx/>
                <a:uFillTx/>
                <a:latin typeface="Arial"/>
                <a:ea typeface="Verdana" panose="020B0604030504040204" pitchFamily="34" charset="0"/>
                <a:cs typeface="Verdana" panose="020B0604030504040204" pitchFamily="34" charset="0"/>
              </a:rPr>
              <a:t>HITTA   </a:t>
            </a:r>
            <a:br>
              <a:rPr kumimoji="0" lang="sv-SE" sz="1100" b="1" i="0" u="none" strike="noStrike" kern="1200" cap="none" spc="0" normalizeH="0" baseline="0" noProof="0">
                <a:ln>
                  <a:noFill/>
                </a:ln>
                <a:solidFill>
                  <a:srgbClr val="000000"/>
                </a:solidFill>
                <a:effectLst/>
                <a:uLnTx/>
                <a:uFillTx/>
                <a:latin typeface="Arial"/>
                <a:ea typeface="Verdana" panose="020B0604030504040204" pitchFamily="34" charset="0"/>
                <a:cs typeface="Verdana" panose="020B0604030504040204" pitchFamily="34" charset="0"/>
              </a:rPr>
            </a:br>
            <a:r>
              <a:rPr kumimoji="0" lang="sv-SE" sz="1100" b="1" i="0" u="none" strike="noStrike" kern="1200" cap="none" spc="0" normalizeH="0" baseline="0" noProof="0">
                <a:ln>
                  <a:noFill/>
                </a:ln>
                <a:solidFill>
                  <a:srgbClr val="000000"/>
                </a:solidFill>
                <a:effectLst/>
                <a:uLnTx/>
                <a:uFillTx/>
                <a:latin typeface="Arial"/>
                <a:ea typeface="Verdana" panose="020B0604030504040204" pitchFamily="34" charset="0"/>
                <a:cs typeface="Verdana" panose="020B0604030504040204" pitchFamily="34" charset="0"/>
              </a:rPr>
              <a:t>TIDEN</a:t>
            </a:r>
          </a:p>
        </p:txBody>
      </p:sp>
      <p:sp>
        <p:nvSpPr>
          <p:cNvPr id="26" name="Ellips 25"/>
          <p:cNvSpPr/>
          <p:nvPr/>
        </p:nvSpPr>
        <p:spPr>
          <a:xfrm>
            <a:off x="5104199" y="1769920"/>
            <a:ext cx="1233377" cy="631401"/>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srgbClr val="000000"/>
                </a:solidFill>
                <a:effectLst/>
                <a:uLnTx/>
                <a:uFillTx/>
                <a:latin typeface="Arial"/>
                <a:ea typeface="Verdana" panose="020B0604030504040204" pitchFamily="34" charset="0"/>
                <a:cs typeface="Verdana" panose="020B0604030504040204" pitchFamily="34" charset="0"/>
              </a:rPr>
              <a:t>EFFEKTIV   </a:t>
            </a:r>
            <a:br>
              <a:rPr kumimoji="0" lang="sv-SE" sz="1100" b="1" i="0" u="none" strike="noStrike" kern="1200" cap="none" spc="0" normalizeH="0" baseline="0" noProof="0">
                <a:ln>
                  <a:noFill/>
                </a:ln>
                <a:solidFill>
                  <a:srgbClr val="000000"/>
                </a:solidFill>
                <a:effectLst/>
                <a:uLnTx/>
                <a:uFillTx/>
                <a:latin typeface="Arial"/>
                <a:ea typeface="Verdana" panose="020B0604030504040204" pitchFamily="34" charset="0"/>
                <a:cs typeface="Verdana" panose="020B0604030504040204" pitchFamily="34" charset="0"/>
              </a:rPr>
            </a:br>
            <a:r>
              <a:rPr kumimoji="0" lang="sv-SE" sz="1100" b="1" i="0" u="none" strike="noStrike" kern="1200" cap="none" spc="0" normalizeH="0" baseline="0" noProof="0">
                <a:ln>
                  <a:noFill/>
                </a:ln>
                <a:solidFill>
                  <a:srgbClr val="000000"/>
                </a:solidFill>
                <a:effectLst/>
                <a:uLnTx/>
                <a:uFillTx/>
                <a:latin typeface="Arial"/>
                <a:ea typeface="Verdana" panose="020B0604030504040204" pitchFamily="34" charset="0"/>
                <a:cs typeface="Verdana" panose="020B0604030504040204" pitchFamily="34" charset="0"/>
              </a:rPr>
              <a:t>I TIDEN</a:t>
            </a:r>
          </a:p>
        </p:txBody>
      </p:sp>
    </p:spTree>
    <p:extLst>
      <p:ext uri="{BB962C8B-B14F-4D97-AF65-F5344CB8AC3E}">
        <p14:creationId xmlns:p14="http://schemas.microsoft.com/office/powerpoint/2010/main" val="165003578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33" grpId="0" animBg="1"/>
      <p:bldP spid="27" grpId="0" animBg="1"/>
      <p:bldP spid="35" grpId="0" animBg="1"/>
      <p:bldP spid="37" grpId="0" animBg="1"/>
      <p:bldP spid="46" grpId="0" animBg="1"/>
      <p:bldP spid="47" grpId="0" animBg="1"/>
      <p:bldP spid="48"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2019300" y="4160577"/>
            <a:ext cx="7772400" cy="819150"/>
          </a:xfrm>
          <a:prstGeom prst="rect">
            <a:avLst/>
          </a:prstGeom>
          <a:noFill/>
          <a:ln w="9525">
            <a:noFill/>
            <a:miter lim="800000"/>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39939" name="Text Box 5"/>
          <p:cNvSpPr txBox="1">
            <a:spLocks noChangeArrowheads="1"/>
          </p:cNvSpPr>
          <p:nvPr/>
        </p:nvSpPr>
        <p:spPr bwMode="auto">
          <a:xfrm>
            <a:off x="241787" y="692342"/>
            <a:ext cx="6935787" cy="461665"/>
          </a:xfrm>
          <a:prstGeom prst="rect">
            <a:avLst/>
          </a:prstGeom>
          <a:noFill/>
          <a:ln w="9525">
            <a:noFill/>
            <a:miter lim="800000"/>
            <a:headEnd/>
            <a:tailEnd/>
          </a:ln>
        </p:spPr>
        <p:txBody>
          <a:bodyPr>
            <a:spAutoFit/>
          </a:bodyPr>
          <a:lstStyle/>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sv-SE" sz="2400" b="0" i="0" u="none" strike="noStrike" kern="1200" cap="none" spc="0" normalizeH="0" baseline="0" noProof="0">
                <a:ln>
                  <a:noFill/>
                </a:ln>
                <a:solidFill>
                  <a:srgbClr val="C00000"/>
                </a:solidFill>
                <a:effectLst/>
                <a:uLnTx/>
                <a:uFillTx/>
                <a:latin typeface="Arial"/>
                <a:ea typeface="+mn-ea"/>
                <a:cs typeface="+mn-cs"/>
              </a:rPr>
              <a:t>Vad krävs för att kunna bli antagen?</a:t>
            </a:r>
          </a:p>
        </p:txBody>
      </p:sp>
      <p:sp>
        <p:nvSpPr>
          <p:cNvPr id="39940" name="Line 7"/>
          <p:cNvSpPr>
            <a:spLocks noChangeShapeType="1"/>
          </p:cNvSpPr>
          <p:nvPr/>
        </p:nvSpPr>
        <p:spPr bwMode="auto">
          <a:xfrm flipV="1">
            <a:off x="1110217" y="3259091"/>
            <a:ext cx="2512700" cy="0"/>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9941" name="Line 9"/>
          <p:cNvSpPr>
            <a:spLocks noChangeShapeType="1"/>
          </p:cNvSpPr>
          <p:nvPr/>
        </p:nvSpPr>
        <p:spPr bwMode="auto">
          <a:xfrm>
            <a:off x="3628779" y="2192291"/>
            <a:ext cx="1981200" cy="0"/>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9942" name="Line 10"/>
          <p:cNvSpPr>
            <a:spLocks noChangeShapeType="1"/>
          </p:cNvSpPr>
          <p:nvPr/>
        </p:nvSpPr>
        <p:spPr bwMode="auto">
          <a:xfrm flipV="1">
            <a:off x="5609979" y="1139031"/>
            <a:ext cx="0" cy="1066800"/>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9943" name="Line 8"/>
          <p:cNvSpPr>
            <a:spLocks noChangeShapeType="1"/>
          </p:cNvSpPr>
          <p:nvPr/>
        </p:nvSpPr>
        <p:spPr bwMode="auto">
          <a:xfrm flipV="1">
            <a:off x="3628779" y="2192291"/>
            <a:ext cx="0" cy="1066800"/>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9944" name="Line 11"/>
          <p:cNvSpPr>
            <a:spLocks noChangeShapeType="1"/>
          </p:cNvSpPr>
          <p:nvPr/>
        </p:nvSpPr>
        <p:spPr bwMode="auto">
          <a:xfrm>
            <a:off x="5609979" y="1153929"/>
            <a:ext cx="2133600" cy="0"/>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9945" name="Text Box 18"/>
          <p:cNvSpPr txBox="1">
            <a:spLocks noChangeArrowheads="1"/>
          </p:cNvSpPr>
          <p:nvPr/>
        </p:nvSpPr>
        <p:spPr bwMode="auto">
          <a:xfrm>
            <a:off x="1110217" y="3466068"/>
            <a:ext cx="2438400" cy="3801041"/>
          </a:xfrm>
          <a:prstGeom prst="rect">
            <a:avLst/>
          </a:prstGeom>
          <a:noFill/>
          <a:ln w="9525">
            <a:noFill/>
            <a:miter lim="800000"/>
            <a:headEnd/>
            <a:tailEnd/>
          </a:ln>
        </p:spPr>
        <p:txBody>
          <a:bodyPr>
            <a:spAutoFit/>
          </a:bodyPr>
          <a:lstStyle/>
          <a:p>
            <a:pPr marL="342900" marR="0" lvl="0" indent="-342900" algn="l" defTabSz="457200" rtl="0" eaLnBrk="0" fontAlgn="auto" latinLnBrk="0" hangingPunct="0">
              <a:lnSpc>
                <a:spcPct val="100000"/>
              </a:lnSpc>
              <a:spcBef>
                <a:spcPct val="50000"/>
              </a:spcBef>
              <a:spcAft>
                <a:spcPts val="0"/>
              </a:spcAft>
              <a:buClrTx/>
              <a:buSzTx/>
              <a:buFontTx/>
              <a:buAutoNum type="arabicPeriod"/>
              <a:tabLst/>
              <a:defRPr/>
            </a:pPr>
            <a:r>
              <a:rPr kumimoji="0" lang="sv-SE" sz="1800" b="1" i="1" u="none" strike="noStrike" kern="1200" cap="none" spc="0" normalizeH="0" baseline="0" noProof="0">
                <a:ln>
                  <a:noFill/>
                </a:ln>
                <a:solidFill>
                  <a:srgbClr val="000000"/>
                </a:solidFill>
                <a:effectLst/>
                <a:uLnTx/>
                <a:uFillTx/>
                <a:latin typeface="Calibri" pitchFamily="34" charset="0"/>
                <a:ea typeface="+mn-ea"/>
                <a:cs typeface="+mn-cs"/>
              </a:rPr>
              <a:t>Grundläggande behörighet</a:t>
            </a:r>
            <a:r>
              <a:rPr kumimoji="0" lang="sv-SE" sz="1800" b="0" i="1" u="none" strike="noStrike" kern="1200" cap="none" spc="0" normalizeH="0" baseline="0" noProof="0">
                <a:ln>
                  <a:noFill/>
                </a:ln>
                <a:solidFill>
                  <a:srgbClr val="000000"/>
                </a:solidFill>
                <a:effectLst/>
                <a:uLnTx/>
                <a:uFillTx/>
                <a:latin typeface="Calibri" pitchFamily="34" charset="0"/>
                <a:ea typeface="+mn-ea"/>
                <a:cs typeface="+mn-cs"/>
              </a:rPr>
              <a:t> </a:t>
            </a:r>
            <a:r>
              <a:rPr kumimoji="0" lang="sv-SE" sz="1800" b="0" i="0" u="none" strike="noStrike" kern="1200" cap="none" spc="0" normalizeH="0" baseline="0" noProof="0">
                <a:ln>
                  <a:noFill/>
                </a:ln>
                <a:solidFill>
                  <a:srgbClr val="000000"/>
                </a:solidFill>
                <a:effectLst/>
                <a:uLnTx/>
                <a:uFillTx/>
                <a:latin typeface="Calibri" pitchFamily="34" charset="0"/>
                <a:ea typeface="+mn-ea"/>
                <a:cs typeface="+mn-cs"/>
              </a:rPr>
              <a:t>    </a:t>
            </a:r>
          </a:p>
          <a:p>
            <a:pPr marL="342900" marR="0" lvl="0" indent="-342900" algn="l" defTabSz="457200" rtl="0" eaLnBrk="0" fontAlgn="auto" latinLnBrk="0" hangingPunct="0">
              <a:lnSpc>
                <a:spcPct val="100000"/>
              </a:lnSpc>
              <a:spcBef>
                <a:spcPct val="50000"/>
              </a:spcBef>
              <a:spcAft>
                <a:spcPts val="0"/>
              </a:spcAft>
              <a:buClrTx/>
              <a:buSzTx/>
              <a:buFontTx/>
              <a:buNone/>
              <a:tabLst/>
              <a:defRPr/>
            </a:pPr>
            <a:r>
              <a:rPr kumimoji="0" lang="sv-SE" sz="1400" b="0" i="0" u="none" strike="noStrike" kern="1200" cap="none" spc="0" normalizeH="0" baseline="0" noProof="0">
                <a:ln>
                  <a:noFill/>
                </a:ln>
                <a:solidFill>
                  <a:srgbClr val="000000"/>
                </a:solidFill>
                <a:effectLst/>
                <a:uLnTx/>
                <a:uFillTx/>
                <a:latin typeface="Calibri" pitchFamily="34" charset="0"/>
                <a:ea typeface="+mn-ea"/>
                <a:cs typeface="+mn-cs"/>
              </a:rPr>
              <a:t>        Får man oftast från…</a:t>
            </a:r>
          </a:p>
          <a:p>
            <a:pPr marL="342900" marR="0" lvl="0" indent="-342900" algn="l" defTabSz="457200" rtl="0" eaLnBrk="0" fontAlgn="auto" latinLnBrk="0" hangingPunct="0">
              <a:lnSpc>
                <a:spcPct val="100000"/>
              </a:lnSpc>
              <a:spcBef>
                <a:spcPct val="50000"/>
              </a:spcBef>
              <a:spcAft>
                <a:spcPts val="0"/>
              </a:spcAft>
              <a:buClrTx/>
              <a:buSzTx/>
              <a:buFontTx/>
              <a:buChar char="-"/>
              <a:tabLst/>
              <a:defRPr/>
            </a:pPr>
            <a:r>
              <a:rPr kumimoji="0" lang="sv-SE" sz="1400" b="0" i="0" u="none" strike="noStrike" kern="1200" cap="none" spc="0" normalizeH="0" baseline="0" noProof="0">
                <a:ln>
                  <a:noFill/>
                </a:ln>
                <a:solidFill>
                  <a:srgbClr val="000000"/>
                </a:solidFill>
                <a:effectLst/>
                <a:uLnTx/>
                <a:uFillTx/>
                <a:latin typeface="Calibri" pitchFamily="34" charset="0"/>
                <a:ea typeface="+mn-ea"/>
                <a:cs typeface="+mn-cs"/>
              </a:rPr>
              <a:t>Gymnasiet</a:t>
            </a:r>
          </a:p>
          <a:p>
            <a:pPr marL="342900" marR="0" lvl="0" indent="-342900" algn="l" defTabSz="457200" rtl="0" eaLnBrk="0" fontAlgn="auto" latinLnBrk="0" hangingPunct="0">
              <a:lnSpc>
                <a:spcPct val="100000"/>
              </a:lnSpc>
              <a:spcBef>
                <a:spcPct val="50000"/>
              </a:spcBef>
              <a:spcAft>
                <a:spcPts val="0"/>
              </a:spcAft>
              <a:buClrTx/>
              <a:buSzTx/>
              <a:buFontTx/>
              <a:buChar char="-"/>
              <a:tabLst/>
              <a:defRPr/>
            </a:pPr>
            <a:r>
              <a:rPr kumimoji="0" lang="sv-SE" sz="1400" b="0" i="0" u="none" strike="noStrike" kern="1200" cap="none" spc="0" normalizeH="0" baseline="0" noProof="0">
                <a:ln>
                  <a:noFill/>
                </a:ln>
                <a:solidFill>
                  <a:srgbClr val="000000"/>
                </a:solidFill>
                <a:effectLst/>
                <a:uLnTx/>
                <a:uFillTx/>
                <a:latin typeface="Calibri" pitchFamily="34" charset="0"/>
                <a:ea typeface="+mn-ea"/>
                <a:cs typeface="+mn-cs"/>
              </a:rPr>
              <a:t>Vuxenutbildning</a:t>
            </a:r>
          </a:p>
          <a:p>
            <a:pPr marL="342900" marR="0" lvl="0" indent="-342900" algn="l" defTabSz="457200" rtl="0" eaLnBrk="0" fontAlgn="auto" latinLnBrk="0" hangingPunct="0">
              <a:lnSpc>
                <a:spcPct val="100000"/>
              </a:lnSpc>
              <a:spcBef>
                <a:spcPct val="50000"/>
              </a:spcBef>
              <a:spcAft>
                <a:spcPts val="0"/>
              </a:spcAft>
              <a:buClrTx/>
              <a:buSzTx/>
              <a:buFontTx/>
              <a:buChar char="-"/>
              <a:tabLst/>
              <a:defRPr/>
            </a:pPr>
            <a:r>
              <a:rPr kumimoji="0" lang="sv-SE" sz="1400" b="0" i="0" u="none" strike="noStrike" kern="1200" cap="none" spc="0" normalizeH="0" baseline="0" noProof="0">
                <a:ln>
                  <a:noFill/>
                </a:ln>
                <a:solidFill>
                  <a:srgbClr val="000000"/>
                </a:solidFill>
                <a:effectLst/>
                <a:uLnTx/>
                <a:uFillTx/>
                <a:latin typeface="Calibri" pitchFamily="34" charset="0"/>
                <a:ea typeface="+mn-ea"/>
                <a:cs typeface="+mn-cs"/>
              </a:rPr>
              <a:t>Folkhögskola </a:t>
            </a:r>
          </a:p>
          <a:p>
            <a:pPr marL="342900" marR="0" lvl="0" indent="-342900" algn="l" defTabSz="457200" rtl="0" eaLnBrk="0" fontAlgn="auto" latinLnBrk="0" hangingPunct="0">
              <a:lnSpc>
                <a:spcPct val="100000"/>
              </a:lnSpc>
              <a:spcBef>
                <a:spcPct val="50000"/>
              </a:spcBef>
              <a:spcAft>
                <a:spcPts val="0"/>
              </a:spcAft>
              <a:buClrTx/>
              <a:buSzTx/>
              <a:buFontTx/>
              <a:buChar char="-"/>
              <a:tabLst/>
              <a:defRPr/>
            </a:pPr>
            <a:r>
              <a:rPr kumimoji="0" lang="sv-SE" sz="1400" b="0" i="0" u="none" strike="noStrike" kern="1200" cap="none" spc="0" normalizeH="0" baseline="0" noProof="0">
                <a:ln>
                  <a:noFill/>
                </a:ln>
                <a:solidFill>
                  <a:srgbClr val="000000"/>
                </a:solidFill>
                <a:effectLst/>
                <a:uLnTx/>
                <a:uFillTx/>
                <a:latin typeface="Calibri" pitchFamily="34" charset="0"/>
                <a:ea typeface="+mn-ea"/>
                <a:cs typeface="+mn-cs"/>
              </a:rPr>
              <a:t>Utländsk gymnasieutbildning</a:t>
            </a:r>
          </a:p>
          <a:p>
            <a:pPr marL="342900" marR="0" lvl="0" indent="-342900" algn="l" defTabSz="457200" rtl="0" eaLnBrk="0" fontAlgn="auto" latinLnBrk="0" hangingPunct="0">
              <a:lnSpc>
                <a:spcPct val="100000"/>
              </a:lnSpc>
              <a:spcBef>
                <a:spcPct val="50000"/>
              </a:spcBef>
              <a:spcAft>
                <a:spcPts val="0"/>
              </a:spcAft>
              <a:buClrTx/>
              <a:buSzTx/>
              <a:buFontTx/>
              <a:buChar char="-"/>
              <a:tabLst/>
              <a:defRPr/>
            </a:pPr>
            <a:r>
              <a:rPr kumimoji="0" lang="sv-SE" sz="1400" b="0" i="0" u="none" strike="noStrike" kern="1200" cap="none" spc="0" normalizeH="0" baseline="0" noProof="0">
                <a:ln>
                  <a:noFill/>
                </a:ln>
                <a:solidFill>
                  <a:srgbClr val="000000"/>
                </a:solidFill>
                <a:effectLst/>
                <a:uLnTx/>
                <a:uFillTx/>
                <a:latin typeface="Calibri" pitchFamily="34" charset="0"/>
                <a:ea typeface="+mn-ea"/>
                <a:cs typeface="+mn-cs"/>
              </a:rPr>
              <a:t>Annan möjlighet/ En annan väg</a:t>
            </a:r>
          </a:p>
          <a:p>
            <a:pPr marL="342900" marR="0" lvl="0" indent="-342900" algn="l" defTabSz="457200" rtl="0" eaLnBrk="0" fontAlgn="auto" latinLnBrk="0" hangingPunct="0">
              <a:lnSpc>
                <a:spcPct val="100000"/>
              </a:lnSpc>
              <a:spcBef>
                <a:spcPct val="50000"/>
              </a:spcBef>
              <a:spcAft>
                <a:spcPts val="0"/>
              </a:spcAft>
              <a:buClrTx/>
              <a:buSzTx/>
              <a:buFontTx/>
              <a:buNone/>
              <a:tabLst/>
              <a:defRPr/>
            </a:pPr>
            <a:endParaRPr kumimoji="0" lang="sv-SE" sz="1400" b="0" i="0" u="none" strike="noStrike" kern="1200" cap="none" spc="0" normalizeH="0" baseline="0" noProof="0">
              <a:ln>
                <a:noFill/>
              </a:ln>
              <a:solidFill>
                <a:srgbClr val="000000"/>
              </a:solidFill>
              <a:effectLst/>
              <a:uLnTx/>
              <a:uFillTx/>
              <a:latin typeface="Calibri" pitchFamily="34" charset="0"/>
              <a:ea typeface="+mn-ea"/>
              <a:cs typeface="+mn-cs"/>
            </a:endParaRPr>
          </a:p>
          <a:p>
            <a:pPr marL="342900" marR="0" lvl="0" indent="-342900" algn="l" defTabSz="457200" rtl="0" eaLnBrk="0" fontAlgn="auto" latinLnBrk="0" hangingPunct="0">
              <a:lnSpc>
                <a:spcPct val="100000"/>
              </a:lnSpc>
              <a:spcBef>
                <a:spcPct val="50000"/>
              </a:spcBef>
              <a:spcAft>
                <a:spcPts val="0"/>
              </a:spcAft>
              <a:buClrTx/>
              <a:buSzTx/>
              <a:buFontTx/>
              <a:buNone/>
              <a:tabLst/>
              <a:defRPr/>
            </a:pPr>
            <a:endParaRPr kumimoji="0" lang="sv-SE" sz="2000" b="0" i="0" u="none" strike="noStrike" kern="1200" cap="none" spc="0" normalizeH="0" baseline="0" noProof="0">
              <a:ln>
                <a:noFill/>
              </a:ln>
              <a:solidFill>
                <a:srgbClr val="000000"/>
              </a:solidFill>
              <a:effectLst/>
              <a:uLnTx/>
              <a:uFillTx/>
              <a:latin typeface="Calibri" pitchFamily="34" charset="0"/>
              <a:ea typeface="+mn-ea"/>
              <a:cs typeface="+mn-cs"/>
            </a:endParaRPr>
          </a:p>
        </p:txBody>
      </p:sp>
      <p:sp>
        <p:nvSpPr>
          <p:cNvPr id="39946" name="Text Box 12"/>
          <p:cNvSpPr txBox="1">
            <a:spLocks noChangeArrowheads="1"/>
          </p:cNvSpPr>
          <p:nvPr/>
        </p:nvSpPr>
        <p:spPr bwMode="auto">
          <a:xfrm>
            <a:off x="3886958" y="2454515"/>
            <a:ext cx="1905000" cy="3677930"/>
          </a:xfrm>
          <a:prstGeom prst="rect">
            <a:avLst/>
          </a:prstGeom>
          <a:noFill/>
          <a:ln w="9525">
            <a:noFill/>
            <a:miter lim="800000"/>
            <a:headEnd/>
            <a:tailEnd/>
          </a:ln>
        </p:spPr>
        <p:txBody>
          <a:bodyPr>
            <a:spAutoFit/>
          </a:bodyPr>
          <a:lstStyle/>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sv-SE" sz="1800" b="0" i="1" u="none" strike="noStrike" kern="1200" cap="none" spc="0" normalizeH="0" baseline="0" noProof="0">
                <a:ln>
                  <a:noFill/>
                </a:ln>
                <a:solidFill>
                  <a:srgbClr val="000000"/>
                </a:solidFill>
                <a:effectLst/>
                <a:uLnTx/>
                <a:uFillTx/>
                <a:latin typeface="Calibri" pitchFamily="34" charset="0"/>
                <a:ea typeface="+mn-ea"/>
                <a:cs typeface="+mn-cs"/>
              </a:rPr>
              <a:t>2. </a:t>
            </a:r>
            <a:r>
              <a:rPr kumimoji="0" lang="sv-SE" sz="1800" b="1" i="1" u="none" strike="noStrike" kern="1200" cap="none" spc="0" normalizeH="0" baseline="0" noProof="0">
                <a:ln>
                  <a:noFill/>
                </a:ln>
                <a:solidFill>
                  <a:srgbClr val="000000"/>
                </a:solidFill>
                <a:effectLst/>
                <a:uLnTx/>
                <a:uFillTx/>
                <a:latin typeface="Calibri" pitchFamily="34" charset="0"/>
                <a:ea typeface="+mn-ea"/>
                <a:cs typeface="+mn-cs"/>
              </a:rPr>
              <a:t>Särskild behörighet</a:t>
            </a:r>
            <a:endParaRPr kumimoji="0" lang="sv-SE" sz="1800" b="1" i="0" u="none" strike="noStrike" kern="1200" cap="none" spc="0" normalizeH="0" baseline="0" noProof="0">
              <a:ln>
                <a:noFill/>
              </a:ln>
              <a:solidFill>
                <a:srgbClr val="000000"/>
              </a:solidFill>
              <a:effectLst/>
              <a:uLnTx/>
              <a:uFillTx/>
              <a:latin typeface="Calibri" pitchFamily="34" charset="0"/>
              <a:ea typeface="+mn-ea"/>
              <a:cs typeface="+mn-cs"/>
            </a:endParaRPr>
          </a:p>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sv-SE" sz="1400" b="0" i="0" u="none" strike="noStrike" kern="1200" cap="none" spc="0" normalizeH="0" baseline="0" noProof="0">
                <a:ln>
                  <a:noFill/>
                </a:ln>
                <a:solidFill>
                  <a:srgbClr val="000000"/>
                </a:solidFill>
                <a:effectLst/>
                <a:uLnTx/>
                <a:uFillTx/>
                <a:latin typeface="Calibri" pitchFamily="34" charset="0"/>
                <a:ea typeface="+mn-ea"/>
                <a:cs typeface="+mn-cs"/>
              </a:rPr>
              <a:t>… är olika för olika högskoleutbildningar</a:t>
            </a:r>
            <a:br>
              <a:rPr kumimoji="0" lang="sv-SE" sz="1400" b="0" i="0" u="none" strike="noStrike" kern="1200" cap="none" spc="0" normalizeH="0" baseline="0" noProof="0">
                <a:ln>
                  <a:noFill/>
                </a:ln>
                <a:solidFill>
                  <a:srgbClr val="000000"/>
                </a:solidFill>
                <a:effectLst/>
                <a:uLnTx/>
                <a:uFillTx/>
                <a:latin typeface="Calibri" pitchFamily="34" charset="0"/>
                <a:ea typeface="+mn-ea"/>
                <a:cs typeface="+mn-cs"/>
              </a:rPr>
            </a:br>
            <a:br>
              <a:rPr kumimoji="0" lang="sv-SE" sz="1400" b="0" i="0" u="none" strike="noStrike" kern="1200" cap="none" spc="0" normalizeH="0" baseline="0" noProof="0">
                <a:ln>
                  <a:noFill/>
                </a:ln>
                <a:solidFill>
                  <a:srgbClr val="000000"/>
                </a:solidFill>
                <a:effectLst/>
                <a:uLnTx/>
                <a:uFillTx/>
                <a:latin typeface="Calibri" pitchFamily="34" charset="0"/>
                <a:ea typeface="+mn-ea"/>
                <a:cs typeface="+mn-cs"/>
              </a:rPr>
            </a:br>
            <a:r>
              <a:rPr kumimoji="0" lang="sv-SE" sz="1400" b="0" i="0" u="none" strike="noStrike" kern="1200" cap="none" spc="0" normalizeH="0" baseline="0" noProof="0">
                <a:ln>
                  <a:noFill/>
                </a:ln>
                <a:solidFill>
                  <a:srgbClr val="000000"/>
                </a:solidFill>
                <a:effectLst/>
                <a:uLnTx/>
                <a:uFillTx/>
                <a:latin typeface="Calibri" pitchFamily="34" charset="0"/>
                <a:ea typeface="+mn-ea"/>
                <a:cs typeface="+mn-cs"/>
              </a:rPr>
              <a:t>…kan vara:</a:t>
            </a:r>
          </a:p>
          <a:p>
            <a:pPr marL="0" marR="0" lvl="0" indent="0" algn="l" defTabSz="457200" rtl="0" eaLnBrk="0" fontAlgn="auto" latinLnBrk="0" hangingPunct="0">
              <a:lnSpc>
                <a:spcPct val="100000"/>
              </a:lnSpc>
              <a:spcBef>
                <a:spcPct val="50000"/>
              </a:spcBef>
              <a:spcAft>
                <a:spcPts val="0"/>
              </a:spcAft>
              <a:buClrTx/>
              <a:buSzTx/>
              <a:buFontTx/>
              <a:buChar char="-"/>
              <a:tabLst/>
              <a:defRPr/>
            </a:pPr>
            <a:r>
              <a:rPr kumimoji="0" lang="sv-SE" sz="1400" b="0" i="0" u="none" strike="noStrike" kern="1200" cap="none" spc="0" normalizeH="0" baseline="0" noProof="0">
                <a:ln>
                  <a:noFill/>
                </a:ln>
                <a:solidFill>
                  <a:srgbClr val="000000"/>
                </a:solidFill>
                <a:effectLst/>
                <a:uLnTx/>
                <a:uFillTx/>
                <a:latin typeface="Calibri" pitchFamily="34" charset="0"/>
                <a:ea typeface="+mn-ea"/>
                <a:cs typeface="+mn-cs"/>
              </a:rPr>
              <a:t> Betyg i vissa  </a:t>
            </a:r>
            <a:br>
              <a:rPr kumimoji="0" lang="sv-SE" sz="1400" b="0" i="0" u="none" strike="noStrike" kern="1200" cap="none" spc="0" normalizeH="0" baseline="0" noProof="0">
                <a:ln>
                  <a:noFill/>
                </a:ln>
                <a:solidFill>
                  <a:srgbClr val="000000"/>
                </a:solidFill>
                <a:effectLst/>
                <a:uLnTx/>
                <a:uFillTx/>
                <a:latin typeface="Calibri" pitchFamily="34" charset="0"/>
                <a:ea typeface="+mn-ea"/>
                <a:cs typeface="+mn-cs"/>
              </a:rPr>
            </a:br>
            <a:r>
              <a:rPr kumimoji="0" lang="sv-SE" sz="1400" b="0" i="0" u="none" strike="noStrike" kern="1200" cap="none" spc="0" normalizeH="0" baseline="0" noProof="0">
                <a:ln>
                  <a:noFill/>
                </a:ln>
                <a:solidFill>
                  <a:srgbClr val="000000"/>
                </a:solidFill>
                <a:effectLst/>
                <a:uLnTx/>
                <a:uFillTx/>
                <a:latin typeface="Calibri" pitchFamily="34" charset="0"/>
                <a:ea typeface="+mn-ea"/>
                <a:cs typeface="+mn-cs"/>
              </a:rPr>
              <a:t>   gymnasiekurser</a:t>
            </a:r>
          </a:p>
          <a:p>
            <a:pPr marL="0" marR="0" lvl="0" indent="0" algn="l" defTabSz="457200" rtl="0" eaLnBrk="0" fontAlgn="auto" latinLnBrk="0" hangingPunct="0">
              <a:lnSpc>
                <a:spcPct val="100000"/>
              </a:lnSpc>
              <a:spcBef>
                <a:spcPct val="50000"/>
              </a:spcBef>
              <a:spcAft>
                <a:spcPts val="0"/>
              </a:spcAft>
              <a:buClrTx/>
              <a:buSzTx/>
              <a:buFontTx/>
              <a:buChar char="-"/>
              <a:tabLst/>
              <a:defRPr/>
            </a:pPr>
            <a:r>
              <a:rPr kumimoji="0" lang="sv-SE" sz="1400" b="0" i="0" u="none" strike="noStrike" kern="1200" cap="none" spc="0" normalizeH="0" baseline="0" noProof="0">
                <a:ln>
                  <a:noFill/>
                </a:ln>
                <a:solidFill>
                  <a:srgbClr val="000000"/>
                </a:solidFill>
                <a:effectLst/>
                <a:uLnTx/>
                <a:uFillTx/>
                <a:latin typeface="Calibri" pitchFamily="34" charset="0"/>
                <a:ea typeface="+mn-ea"/>
                <a:cs typeface="+mn-cs"/>
              </a:rPr>
              <a:t> Arbetslivserfarenhet</a:t>
            </a:r>
          </a:p>
          <a:p>
            <a:pPr marL="0" marR="0" lvl="0" indent="0" algn="l" defTabSz="457200" rtl="0" eaLnBrk="0" fontAlgn="auto" latinLnBrk="0" hangingPunct="0">
              <a:lnSpc>
                <a:spcPct val="100000"/>
              </a:lnSpc>
              <a:spcBef>
                <a:spcPct val="50000"/>
              </a:spcBef>
              <a:spcAft>
                <a:spcPts val="0"/>
              </a:spcAft>
              <a:buClrTx/>
              <a:buSzTx/>
              <a:buFontTx/>
              <a:buChar char="-"/>
              <a:tabLst/>
              <a:defRPr/>
            </a:pPr>
            <a:r>
              <a:rPr kumimoji="0" lang="sv-SE" sz="1400" b="0" i="0" u="none" strike="noStrike" kern="1200" cap="none" spc="0" normalizeH="0" baseline="0" noProof="0">
                <a:ln>
                  <a:noFill/>
                </a:ln>
                <a:solidFill>
                  <a:srgbClr val="000000"/>
                </a:solidFill>
                <a:effectLst/>
                <a:uLnTx/>
                <a:uFillTx/>
                <a:latin typeface="Calibri" pitchFamily="34" charset="0"/>
                <a:ea typeface="+mn-ea"/>
                <a:cs typeface="+mn-cs"/>
              </a:rPr>
              <a:t> Annat</a:t>
            </a:r>
          </a:p>
          <a:p>
            <a:pPr marL="0" marR="0" lvl="0" indent="0" algn="l" defTabSz="457200" rtl="0" eaLnBrk="0" fontAlgn="auto" latinLnBrk="0" hangingPunct="0">
              <a:lnSpc>
                <a:spcPct val="100000"/>
              </a:lnSpc>
              <a:spcBef>
                <a:spcPct val="50000"/>
              </a:spcBef>
              <a:spcAft>
                <a:spcPts val="0"/>
              </a:spcAft>
              <a:buClrTx/>
              <a:buSzTx/>
              <a:buFontTx/>
              <a:buNone/>
              <a:tabLst/>
              <a:defRPr/>
            </a:pPr>
            <a:endParaRPr kumimoji="0" lang="sv-SE" sz="1400" b="0" i="0" u="none" strike="noStrike" kern="1200" cap="none" spc="0" normalizeH="0" baseline="0" noProof="0">
              <a:ln>
                <a:noFill/>
              </a:ln>
              <a:solidFill>
                <a:srgbClr val="000000"/>
              </a:solidFill>
              <a:effectLst/>
              <a:uLnTx/>
              <a:uFillTx/>
              <a:latin typeface="Calibri" pitchFamily="34" charset="0"/>
              <a:ea typeface="+mn-ea"/>
              <a:cs typeface="+mn-cs"/>
            </a:endParaRPr>
          </a:p>
          <a:p>
            <a:pPr marL="0" marR="0" lvl="0" indent="0" algn="l" defTabSz="457200" rtl="0" eaLnBrk="0" fontAlgn="auto" latinLnBrk="0" hangingPunct="0">
              <a:lnSpc>
                <a:spcPct val="100000"/>
              </a:lnSpc>
              <a:spcBef>
                <a:spcPct val="50000"/>
              </a:spcBef>
              <a:spcAft>
                <a:spcPts val="0"/>
              </a:spcAft>
              <a:buClrTx/>
              <a:buSzTx/>
              <a:buFontTx/>
              <a:buNone/>
              <a:tabLst/>
              <a:defRPr/>
            </a:pPr>
            <a:endParaRPr kumimoji="0" lang="sv-SE" sz="2400" b="0" i="0" u="none" strike="noStrike" kern="1200" cap="none" spc="0" normalizeH="0" baseline="0" noProof="0">
              <a:ln>
                <a:noFill/>
              </a:ln>
              <a:solidFill>
                <a:srgbClr val="000000"/>
              </a:solidFill>
              <a:effectLst/>
              <a:uLnTx/>
              <a:uFillTx/>
              <a:latin typeface="Calibri" pitchFamily="34" charset="0"/>
              <a:ea typeface="+mn-ea"/>
              <a:cs typeface="+mn-cs"/>
            </a:endParaRPr>
          </a:p>
        </p:txBody>
      </p:sp>
      <p:sp>
        <p:nvSpPr>
          <p:cNvPr id="39947" name="Text Box 13"/>
          <p:cNvSpPr txBox="1">
            <a:spLocks noChangeArrowheads="1"/>
          </p:cNvSpPr>
          <p:nvPr/>
        </p:nvSpPr>
        <p:spPr bwMode="auto">
          <a:xfrm>
            <a:off x="5905500" y="1395916"/>
            <a:ext cx="2514600" cy="366713"/>
          </a:xfrm>
          <a:prstGeom prst="rect">
            <a:avLst/>
          </a:prstGeom>
          <a:noFill/>
          <a:ln w="9525">
            <a:noFill/>
            <a:miter lim="800000"/>
            <a:headEnd/>
            <a:tailEnd/>
          </a:ln>
        </p:spPr>
        <p:txBody>
          <a:bodyPr>
            <a:spAutoFit/>
          </a:bodyPr>
          <a:lstStyle/>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sv-SE" sz="1800" b="0" i="1" u="none" strike="noStrike" kern="1200" cap="none" spc="0" normalizeH="0" baseline="0" noProof="0">
                <a:ln>
                  <a:noFill/>
                </a:ln>
                <a:solidFill>
                  <a:srgbClr val="000000"/>
                </a:solidFill>
                <a:effectLst/>
                <a:uLnTx/>
                <a:uFillTx/>
                <a:latin typeface="Calibri" pitchFamily="34" charset="0"/>
                <a:ea typeface="+mn-ea"/>
                <a:cs typeface="+mn-cs"/>
              </a:rPr>
              <a:t>3. </a:t>
            </a:r>
            <a:r>
              <a:rPr kumimoji="0" lang="sv-SE" sz="1800" b="1" i="1" u="none" strike="noStrike" kern="1200" cap="none" spc="0" normalizeH="0" baseline="0" noProof="0">
                <a:ln>
                  <a:noFill/>
                </a:ln>
                <a:solidFill>
                  <a:srgbClr val="000000"/>
                </a:solidFill>
                <a:effectLst/>
                <a:uLnTx/>
                <a:uFillTx/>
                <a:latin typeface="Calibri" pitchFamily="34" charset="0"/>
                <a:ea typeface="+mn-ea"/>
                <a:cs typeface="+mn-cs"/>
              </a:rPr>
              <a:t>Urval</a:t>
            </a:r>
            <a:endParaRPr kumimoji="0" lang="sv-SE" sz="2400" b="1" i="0" u="none" strike="noStrike" kern="1200" cap="none" spc="0" normalizeH="0" baseline="0" noProof="0">
              <a:ln>
                <a:noFill/>
              </a:ln>
              <a:solidFill>
                <a:srgbClr val="000000"/>
              </a:solidFill>
              <a:effectLst/>
              <a:uLnTx/>
              <a:uFillTx/>
              <a:latin typeface="Calibri" pitchFamily="34" charset="0"/>
              <a:ea typeface="+mn-ea"/>
              <a:cs typeface="+mn-cs"/>
            </a:endParaRPr>
          </a:p>
        </p:txBody>
      </p:sp>
      <p:sp>
        <p:nvSpPr>
          <p:cNvPr id="39948" name="Text Box 14"/>
          <p:cNvSpPr txBox="1">
            <a:spLocks noChangeArrowheads="1"/>
          </p:cNvSpPr>
          <p:nvPr/>
        </p:nvSpPr>
        <p:spPr bwMode="auto">
          <a:xfrm>
            <a:off x="5990979" y="1748739"/>
            <a:ext cx="1752600" cy="304800"/>
          </a:xfrm>
          <a:prstGeom prst="rect">
            <a:avLst/>
          </a:prstGeom>
          <a:noFill/>
          <a:ln w="9525">
            <a:noFill/>
            <a:miter lim="800000"/>
            <a:headEnd/>
            <a:tailEnd/>
          </a:ln>
        </p:spPr>
        <p:txBody>
          <a:bodyPr>
            <a:spAutoFit/>
          </a:bodyPr>
          <a:lstStyle/>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sv-SE" sz="1400" b="0" i="0" u="none" strike="noStrike" kern="1200" cap="none" spc="0" normalizeH="0" baseline="0" noProof="0">
                <a:ln>
                  <a:noFill/>
                </a:ln>
                <a:solidFill>
                  <a:srgbClr val="000000"/>
                </a:solidFill>
                <a:effectLst/>
                <a:uLnTx/>
                <a:uFillTx/>
                <a:latin typeface="Calibri" pitchFamily="34" charset="0"/>
                <a:ea typeface="+mn-ea"/>
                <a:cs typeface="+mn-cs"/>
              </a:rPr>
              <a:t>- Betyg</a:t>
            </a:r>
          </a:p>
        </p:txBody>
      </p:sp>
      <p:sp>
        <p:nvSpPr>
          <p:cNvPr id="39949" name="Text Box 15"/>
          <p:cNvSpPr txBox="1">
            <a:spLocks noChangeArrowheads="1"/>
          </p:cNvSpPr>
          <p:nvPr/>
        </p:nvSpPr>
        <p:spPr bwMode="auto">
          <a:xfrm>
            <a:off x="5990979" y="2086769"/>
            <a:ext cx="2209800" cy="304800"/>
          </a:xfrm>
          <a:prstGeom prst="rect">
            <a:avLst/>
          </a:prstGeom>
          <a:noFill/>
          <a:ln w="9525">
            <a:noFill/>
            <a:miter lim="800000"/>
            <a:headEnd/>
            <a:tailEnd/>
          </a:ln>
        </p:spPr>
        <p:txBody>
          <a:bodyPr>
            <a:spAutoFit/>
          </a:bodyPr>
          <a:lstStyle/>
          <a:p>
            <a:pPr marL="0" marR="0" lvl="0" indent="0" algn="l" defTabSz="457200" rtl="0" eaLnBrk="0" fontAlgn="auto" latinLnBrk="0" hangingPunct="0">
              <a:lnSpc>
                <a:spcPct val="100000"/>
              </a:lnSpc>
              <a:spcBef>
                <a:spcPct val="50000"/>
              </a:spcBef>
              <a:spcAft>
                <a:spcPts val="0"/>
              </a:spcAft>
              <a:buClrTx/>
              <a:buSzTx/>
              <a:buFontTx/>
              <a:buNone/>
              <a:tabLst/>
              <a:defRPr/>
            </a:pPr>
            <a:r>
              <a:rPr kumimoji="0" lang="sv-SE" sz="1400" b="0" i="0" u="none" strike="noStrike" kern="1200" cap="none" spc="0" normalizeH="0" baseline="0" noProof="0">
                <a:ln>
                  <a:noFill/>
                </a:ln>
                <a:solidFill>
                  <a:srgbClr val="000000"/>
                </a:solidFill>
                <a:effectLst/>
                <a:uLnTx/>
                <a:uFillTx/>
                <a:latin typeface="Calibri" pitchFamily="34" charset="0"/>
                <a:ea typeface="+mn-ea"/>
                <a:cs typeface="+mn-cs"/>
              </a:rPr>
              <a:t>- Högskoleprov</a:t>
            </a:r>
          </a:p>
        </p:txBody>
      </p:sp>
      <p:sp>
        <p:nvSpPr>
          <p:cNvPr id="39950" name="Text Box 17"/>
          <p:cNvSpPr txBox="1">
            <a:spLocks noChangeArrowheads="1"/>
          </p:cNvSpPr>
          <p:nvPr/>
        </p:nvSpPr>
        <p:spPr bwMode="auto">
          <a:xfrm>
            <a:off x="5996588" y="2454515"/>
            <a:ext cx="2792431" cy="307777"/>
          </a:xfrm>
          <a:prstGeom prst="rect">
            <a:avLst/>
          </a:prstGeom>
          <a:noFill/>
          <a:ln w="9525">
            <a:noFill/>
            <a:miter lim="800000"/>
            <a:headEnd/>
            <a:tailEnd/>
          </a:ln>
        </p:spPr>
        <p:txBody>
          <a:bodyPr wrap="non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000000"/>
                </a:solidFill>
                <a:effectLst/>
                <a:uLnTx/>
                <a:uFillTx/>
                <a:latin typeface="Calibri" pitchFamily="34" charset="0"/>
                <a:ea typeface="+mn-ea"/>
                <a:cs typeface="+mn-cs"/>
              </a:rPr>
              <a:t>- Ibland andra sätt/ alternativt urval</a:t>
            </a:r>
            <a:endParaRPr kumimoji="0" lang="sv-SE"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9951" name="Line 11"/>
          <p:cNvSpPr>
            <a:spLocks noChangeShapeType="1"/>
          </p:cNvSpPr>
          <p:nvPr/>
        </p:nvSpPr>
        <p:spPr bwMode="auto">
          <a:xfrm flipH="1" flipV="1">
            <a:off x="1108630" y="3259091"/>
            <a:ext cx="1587" cy="1223962"/>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Rektangel 16"/>
          <p:cNvSpPr/>
          <p:nvPr/>
        </p:nvSpPr>
        <p:spPr>
          <a:xfrm>
            <a:off x="2030827" y="6526087"/>
            <a:ext cx="80466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6598773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9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9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9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9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9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9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P spid="39946" grpId="0"/>
      <p:bldP spid="39947" grpId="0"/>
      <p:bldP spid="39948" grpId="0"/>
      <p:bldP spid="39949" grpId="0"/>
      <p:bldP spid="39950" grpId="0"/>
      <p:bldP spid="3995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7344" y="472039"/>
            <a:ext cx="7527841" cy="917627"/>
          </a:xfrm>
          <a:prstGeom prst="rect">
            <a:avLst/>
          </a:prstGeom>
        </p:spPr>
        <p:txBody>
          <a:bodyPr vert="horz" wrap="square" lIns="0" tIns="421072" rIns="0" bIns="0" rtlCol="0">
            <a:spAutoFit/>
          </a:bodyPr>
          <a:lstStyle/>
          <a:p>
            <a:pPr>
              <a:lnSpc>
                <a:spcPct val="100000"/>
              </a:lnSpc>
            </a:pPr>
            <a:r>
              <a:rPr spc="-5">
                <a:solidFill>
                  <a:srgbClr val="C00000"/>
                </a:solidFill>
              </a:rPr>
              <a:t>Urval</a:t>
            </a:r>
            <a:r>
              <a:rPr spc="-75">
                <a:solidFill>
                  <a:srgbClr val="C00000"/>
                </a:solidFill>
              </a:rPr>
              <a:t> </a:t>
            </a:r>
            <a:r>
              <a:rPr spc="-5">
                <a:solidFill>
                  <a:srgbClr val="C00000"/>
                </a:solidFill>
              </a:rPr>
              <a:t>grundnivå</a:t>
            </a:r>
          </a:p>
        </p:txBody>
      </p:sp>
      <p:sp>
        <p:nvSpPr>
          <p:cNvPr id="3" name="object 3"/>
          <p:cNvSpPr txBox="1"/>
          <p:nvPr/>
        </p:nvSpPr>
        <p:spPr>
          <a:xfrm>
            <a:off x="522367" y="2179868"/>
            <a:ext cx="2377440" cy="619760"/>
          </a:xfrm>
          <a:prstGeom prst="rect">
            <a:avLst/>
          </a:prstGeom>
        </p:spPr>
        <p:txBody>
          <a:bodyPr vert="horz" wrap="square" lIns="0" tIns="0" rIns="0" bIns="0" rtlCol="0">
            <a:spAutoFit/>
          </a:bodyPr>
          <a:lstStyle/>
          <a:p>
            <a:pPr marL="12700" marR="0" lvl="0" indent="0" algn="l" defTabSz="457200" rtl="0" eaLnBrk="1" fontAlgn="auto" latinLnBrk="0" hangingPunct="1">
              <a:lnSpc>
                <a:spcPct val="100000"/>
              </a:lnSpc>
              <a:spcBef>
                <a:spcPts val="0"/>
              </a:spcBef>
              <a:spcAft>
                <a:spcPts val="0"/>
              </a:spcAft>
              <a:buClrTx/>
              <a:buSzTx/>
              <a:buFontTx/>
              <a:buNone/>
              <a:tabLst/>
              <a:defRPr/>
            </a:pPr>
            <a:r>
              <a:rPr kumimoji="0" sz="2000" b="1" i="0" u="none" strike="noStrike" kern="1200" cap="none" spc="-10" normalizeH="0" baseline="0" noProof="0" err="1">
                <a:ln>
                  <a:noFill/>
                </a:ln>
                <a:solidFill>
                  <a:srgbClr val="C00000"/>
                </a:solidFill>
                <a:effectLst/>
                <a:uLnTx/>
                <a:uFillTx/>
                <a:latin typeface="Arial"/>
                <a:ea typeface="+mn-ea"/>
                <a:cs typeface="Arial"/>
              </a:rPr>
              <a:t>Gymnasiebetyg</a:t>
            </a:r>
            <a:r>
              <a:rPr kumimoji="0" lang="sv-SE" sz="2000" b="1" i="0" u="none" strike="noStrike" kern="1200" cap="none" spc="-10" normalizeH="0" baseline="0" noProof="0">
                <a:ln>
                  <a:noFill/>
                </a:ln>
                <a:solidFill>
                  <a:srgbClr val="C00000"/>
                </a:solidFill>
                <a:effectLst/>
                <a:uLnTx/>
                <a:uFillTx/>
                <a:latin typeface="Arial"/>
                <a:ea typeface="+mn-ea"/>
                <a:cs typeface="Arial"/>
              </a:rPr>
              <a:t> </a:t>
            </a:r>
            <a:endParaRPr kumimoji="0" sz="2000" b="0" i="0" u="none" strike="noStrike" kern="1200" cap="none" spc="0" normalizeH="0" baseline="0" noProof="0">
              <a:ln>
                <a:noFill/>
              </a:ln>
              <a:solidFill>
                <a:srgbClr val="C00000"/>
              </a:solidFill>
              <a:effectLst/>
              <a:uLnTx/>
              <a:uFillTx/>
              <a:latin typeface="Arial"/>
              <a:ea typeface="+mn-ea"/>
              <a:cs typeface="Arial"/>
            </a:endParaRPr>
          </a:p>
          <a:p>
            <a:pPr marL="12700" marR="0" lvl="0" indent="0" algn="l" defTabSz="457200" rtl="0" eaLnBrk="1" fontAlgn="auto" latinLnBrk="0" hangingPunct="1">
              <a:lnSpc>
                <a:spcPct val="100000"/>
              </a:lnSpc>
              <a:spcBef>
                <a:spcPts val="0"/>
              </a:spcBef>
              <a:spcAft>
                <a:spcPts val="0"/>
              </a:spcAft>
              <a:buClrTx/>
              <a:buSzTx/>
              <a:buFontTx/>
              <a:buNone/>
              <a:tabLst/>
              <a:defRPr/>
            </a:pPr>
            <a:r>
              <a:rPr kumimoji="0" sz="2000" b="0" i="0" u="none" strike="noStrike" kern="1200" cap="none" spc="-5" normalizeH="0" baseline="0" noProof="0">
                <a:ln>
                  <a:noFill/>
                </a:ln>
                <a:solidFill>
                  <a:srgbClr val="000000"/>
                </a:solidFill>
                <a:effectLst/>
                <a:uLnTx/>
                <a:uFillTx/>
                <a:latin typeface="Arial"/>
                <a:ea typeface="+mn-ea"/>
                <a:cs typeface="Arial"/>
              </a:rPr>
              <a:t>Ofta 2/3 av</a:t>
            </a:r>
            <a:r>
              <a:rPr kumimoji="0" sz="2000" b="0" i="0" u="none" strike="noStrike" kern="1200" cap="none" spc="-105" normalizeH="0" baseline="0" noProof="0">
                <a:ln>
                  <a:noFill/>
                </a:ln>
                <a:solidFill>
                  <a:srgbClr val="000000"/>
                </a:solidFill>
                <a:effectLst/>
                <a:uLnTx/>
                <a:uFillTx/>
                <a:latin typeface="Arial"/>
                <a:ea typeface="+mn-ea"/>
                <a:cs typeface="Arial"/>
              </a:rPr>
              <a:t> </a:t>
            </a:r>
            <a:r>
              <a:rPr kumimoji="0" sz="2000" b="0" i="0" u="none" strike="noStrike" kern="1200" cap="none" spc="-5" normalizeH="0" baseline="0" noProof="0">
                <a:ln>
                  <a:noFill/>
                </a:ln>
                <a:solidFill>
                  <a:srgbClr val="000000"/>
                </a:solidFill>
                <a:effectLst/>
                <a:uLnTx/>
                <a:uFillTx/>
                <a:latin typeface="Arial"/>
                <a:ea typeface="+mn-ea"/>
                <a:cs typeface="Arial"/>
              </a:rPr>
              <a:t>platserna</a:t>
            </a:r>
            <a:endParaRPr kumimoji="0" sz="2000" b="0" i="0" u="none" strike="noStrike" kern="1200" cap="none" spc="0" normalizeH="0" baseline="0" noProof="0">
              <a:ln>
                <a:noFill/>
              </a:ln>
              <a:solidFill>
                <a:srgbClr val="000000"/>
              </a:solidFill>
              <a:effectLst/>
              <a:uLnTx/>
              <a:uFillTx/>
              <a:latin typeface="Arial"/>
              <a:ea typeface="+mn-ea"/>
              <a:cs typeface="Arial"/>
            </a:endParaRPr>
          </a:p>
        </p:txBody>
      </p:sp>
      <p:sp>
        <p:nvSpPr>
          <p:cNvPr id="4" name="object 4"/>
          <p:cNvSpPr txBox="1"/>
          <p:nvPr/>
        </p:nvSpPr>
        <p:spPr>
          <a:xfrm>
            <a:off x="3390795" y="2179868"/>
            <a:ext cx="2377440" cy="619760"/>
          </a:xfrm>
          <a:prstGeom prst="rect">
            <a:avLst/>
          </a:prstGeom>
        </p:spPr>
        <p:txBody>
          <a:bodyPr vert="horz" wrap="square" lIns="0" tIns="0" rIns="0" bIns="0" rtlCol="0">
            <a:spAutoFit/>
          </a:bodyPr>
          <a:lstStyle/>
          <a:p>
            <a:pPr marL="12700" marR="0" lvl="0" indent="0" algn="l" defTabSz="457200" rtl="0" eaLnBrk="1" fontAlgn="auto" latinLnBrk="0" hangingPunct="1">
              <a:lnSpc>
                <a:spcPct val="100000"/>
              </a:lnSpc>
              <a:spcBef>
                <a:spcPts val="0"/>
              </a:spcBef>
              <a:spcAft>
                <a:spcPts val="0"/>
              </a:spcAft>
              <a:buClrTx/>
              <a:buSzTx/>
              <a:buFontTx/>
              <a:buNone/>
              <a:tabLst/>
              <a:defRPr/>
            </a:pPr>
            <a:r>
              <a:rPr kumimoji="0" sz="2000" b="1" i="0" u="none" strike="noStrike" kern="1200" cap="none" spc="-5" normalizeH="0" baseline="0" noProof="0">
                <a:ln>
                  <a:noFill/>
                </a:ln>
                <a:solidFill>
                  <a:srgbClr val="FFC000"/>
                </a:solidFill>
                <a:effectLst/>
                <a:uLnTx/>
                <a:uFillTx/>
                <a:latin typeface="Arial"/>
                <a:ea typeface="+mn-ea"/>
                <a:cs typeface="Arial"/>
              </a:rPr>
              <a:t>Högskoleprov</a:t>
            </a:r>
            <a:endParaRPr kumimoji="0" sz="2000" b="1" i="0" u="none" strike="noStrike" kern="1200" cap="none" spc="0" normalizeH="0" baseline="0" noProof="0">
              <a:ln>
                <a:noFill/>
              </a:ln>
              <a:solidFill>
                <a:srgbClr val="FFC000"/>
              </a:solidFill>
              <a:effectLst/>
              <a:uLnTx/>
              <a:uFillTx/>
              <a:latin typeface="Arial"/>
              <a:ea typeface="+mn-ea"/>
              <a:cs typeface="Arial"/>
            </a:endParaRPr>
          </a:p>
          <a:p>
            <a:pPr marL="12700" marR="0" lvl="0" indent="0" algn="l" defTabSz="457200" rtl="0" eaLnBrk="1" fontAlgn="auto" latinLnBrk="0" hangingPunct="1">
              <a:lnSpc>
                <a:spcPct val="100000"/>
              </a:lnSpc>
              <a:spcBef>
                <a:spcPts val="0"/>
              </a:spcBef>
              <a:spcAft>
                <a:spcPts val="0"/>
              </a:spcAft>
              <a:buClrTx/>
              <a:buSzTx/>
              <a:buFontTx/>
              <a:buNone/>
              <a:tabLst/>
              <a:defRPr/>
            </a:pPr>
            <a:r>
              <a:rPr kumimoji="0" sz="2000" b="0" i="0" u="none" strike="noStrike" kern="1200" cap="none" spc="-5" normalizeH="0" baseline="0" noProof="0">
                <a:ln>
                  <a:noFill/>
                </a:ln>
                <a:solidFill>
                  <a:srgbClr val="000000"/>
                </a:solidFill>
                <a:effectLst/>
                <a:uLnTx/>
                <a:uFillTx/>
                <a:latin typeface="Arial"/>
                <a:ea typeface="+mn-ea"/>
                <a:cs typeface="Arial"/>
              </a:rPr>
              <a:t>Ofta 1/3 av</a:t>
            </a:r>
            <a:r>
              <a:rPr kumimoji="0" sz="2000" b="0" i="0" u="none" strike="noStrike" kern="1200" cap="none" spc="-105" normalizeH="0" baseline="0" noProof="0">
                <a:ln>
                  <a:noFill/>
                </a:ln>
                <a:solidFill>
                  <a:srgbClr val="000000"/>
                </a:solidFill>
                <a:effectLst/>
                <a:uLnTx/>
                <a:uFillTx/>
                <a:latin typeface="Arial"/>
                <a:ea typeface="+mn-ea"/>
                <a:cs typeface="Arial"/>
              </a:rPr>
              <a:t> </a:t>
            </a:r>
            <a:r>
              <a:rPr kumimoji="0" sz="2000" b="0" i="0" u="none" strike="noStrike" kern="1200" cap="none" spc="-5" normalizeH="0" baseline="0" noProof="0">
                <a:ln>
                  <a:noFill/>
                </a:ln>
                <a:solidFill>
                  <a:srgbClr val="000000"/>
                </a:solidFill>
                <a:effectLst/>
                <a:uLnTx/>
                <a:uFillTx/>
                <a:latin typeface="Arial"/>
                <a:ea typeface="+mn-ea"/>
                <a:cs typeface="Arial"/>
              </a:rPr>
              <a:t>platserna</a:t>
            </a:r>
            <a:endParaRPr kumimoji="0" sz="2000" b="0" i="0" u="none" strike="noStrike" kern="1200" cap="none" spc="0" normalizeH="0" baseline="0" noProof="0">
              <a:ln>
                <a:noFill/>
              </a:ln>
              <a:solidFill>
                <a:srgbClr val="000000"/>
              </a:solidFill>
              <a:effectLst/>
              <a:uLnTx/>
              <a:uFillTx/>
              <a:latin typeface="Arial"/>
              <a:ea typeface="+mn-ea"/>
              <a:cs typeface="Arial"/>
            </a:endParaRPr>
          </a:p>
        </p:txBody>
      </p:sp>
      <p:sp>
        <p:nvSpPr>
          <p:cNvPr id="5" name="object 5"/>
          <p:cNvSpPr/>
          <p:nvPr/>
        </p:nvSpPr>
        <p:spPr>
          <a:xfrm>
            <a:off x="3037585" y="3624821"/>
            <a:ext cx="2484120" cy="2809875"/>
          </a:xfrm>
          <a:custGeom>
            <a:avLst/>
            <a:gdLst/>
            <a:ahLst/>
            <a:cxnLst/>
            <a:rect l="l" t="t" r="r" b="b"/>
            <a:pathLst>
              <a:path w="2484120" h="2809875">
                <a:moveTo>
                  <a:pt x="1079246" y="0"/>
                </a:moveTo>
                <a:lnTo>
                  <a:pt x="1079246" y="1404772"/>
                </a:lnTo>
                <a:lnTo>
                  <a:pt x="0" y="2303995"/>
                </a:lnTo>
                <a:lnTo>
                  <a:pt x="32636" y="2341782"/>
                </a:lnTo>
                <a:lnTo>
                  <a:pt x="66466" y="2378252"/>
                </a:lnTo>
                <a:lnTo>
                  <a:pt x="101447" y="2413387"/>
                </a:lnTo>
                <a:lnTo>
                  <a:pt x="137539" y="2447168"/>
                </a:lnTo>
                <a:lnTo>
                  <a:pt x="174699" y="2479574"/>
                </a:lnTo>
                <a:lnTo>
                  <a:pt x="212889" y="2510587"/>
                </a:lnTo>
                <a:lnTo>
                  <a:pt x="252065" y="2540187"/>
                </a:lnTo>
                <a:lnTo>
                  <a:pt x="292188" y="2568356"/>
                </a:lnTo>
                <a:lnTo>
                  <a:pt x="333216" y="2595074"/>
                </a:lnTo>
                <a:lnTo>
                  <a:pt x="375108" y="2620322"/>
                </a:lnTo>
                <a:lnTo>
                  <a:pt x="417823" y="2644080"/>
                </a:lnTo>
                <a:lnTo>
                  <a:pt x="461320" y="2666330"/>
                </a:lnTo>
                <a:lnTo>
                  <a:pt x="505558" y="2687052"/>
                </a:lnTo>
                <a:lnTo>
                  <a:pt x="550495" y="2706227"/>
                </a:lnTo>
                <a:lnTo>
                  <a:pt x="596091" y="2723835"/>
                </a:lnTo>
                <a:lnTo>
                  <a:pt x="642305" y="2739857"/>
                </a:lnTo>
                <a:lnTo>
                  <a:pt x="689096" y="2754275"/>
                </a:lnTo>
                <a:lnTo>
                  <a:pt x="736421" y="2767069"/>
                </a:lnTo>
                <a:lnTo>
                  <a:pt x="784242" y="2778219"/>
                </a:lnTo>
                <a:lnTo>
                  <a:pt x="832515" y="2787706"/>
                </a:lnTo>
                <a:lnTo>
                  <a:pt x="881201" y="2795512"/>
                </a:lnTo>
                <a:lnTo>
                  <a:pt x="930258" y="2801617"/>
                </a:lnTo>
                <a:lnTo>
                  <a:pt x="979645" y="2806001"/>
                </a:lnTo>
                <a:lnTo>
                  <a:pt x="1029321" y="2808646"/>
                </a:lnTo>
                <a:lnTo>
                  <a:pt x="1079246" y="2809532"/>
                </a:lnTo>
                <a:lnTo>
                  <a:pt x="1127539" y="2808717"/>
                </a:lnTo>
                <a:lnTo>
                  <a:pt x="1175424" y="2806291"/>
                </a:lnTo>
                <a:lnTo>
                  <a:pt x="1222875" y="2802279"/>
                </a:lnTo>
                <a:lnTo>
                  <a:pt x="1269864" y="2796708"/>
                </a:lnTo>
                <a:lnTo>
                  <a:pt x="1316366" y="2789603"/>
                </a:lnTo>
                <a:lnTo>
                  <a:pt x="1362355" y="2780992"/>
                </a:lnTo>
                <a:lnTo>
                  <a:pt x="1407804" y="2770900"/>
                </a:lnTo>
                <a:lnTo>
                  <a:pt x="1452688" y="2759352"/>
                </a:lnTo>
                <a:lnTo>
                  <a:pt x="1496980" y="2746377"/>
                </a:lnTo>
                <a:lnTo>
                  <a:pt x="1540655" y="2731998"/>
                </a:lnTo>
                <a:lnTo>
                  <a:pt x="1583685" y="2716244"/>
                </a:lnTo>
                <a:lnTo>
                  <a:pt x="1626045" y="2699139"/>
                </a:lnTo>
                <a:lnTo>
                  <a:pt x="1667708" y="2680710"/>
                </a:lnTo>
                <a:lnTo>
                  <a:pt x="1708649" y="2660984"/>
                </a:lnTo>
                <a:lnTo>
                  <a:pt x="1748842" y="2639985"/>
                </a:lnTo>
                <a:lnTo>
                  <a:pt x="1788259" y="2617741"/>
                </a:lnTo>
                <a:lnTo>
                  <a:pt x="1826876" y="2594278"/>
                </a:lnTo>
                <a:lnTo>
                  <a:pt x="1864665" y="2569621"/>
                </a:lnTo>
                <a:lnTo>
                  <a:pt x="1901602" y="2543798"/>
                </a:lnTo>
                <a:lnTo>
                  <a:pt x="1937658" y="2516833"/>
                </a:lnTo>
                <a:lnTo>
                  <a:pt x="1972810" y="2488754"/>
                </a:lnTo>
                <a:lnTo>
                  <a:pt x="2007029" y="2459586"/>
                </a:lnTo>
                <a:lnTo>
                  <a:pt x="2040291" y="2429355"/>
                </a:lnTo>
                <a:lnTo>
                  <a:pt x="2072568" y="2398088"/>
                </a:lnTo>
                <a:lnTo>
                  <a:pt x="2103835" y="2365811"/>
                </a:lnTo>
                <a:lnTo>
                  <a:pt x="2134066" y="2332550"/>
                </a:lnTo>
                <a:lnTo>
                  <a:pt x="2163235" y="2298331"/>
                </a:lnTo>
                <a:lnTo>
                  <a:pt x="2191315" y="2263180"/>
                </a:lnTo>
                <a:lnTo>
                  <a:pt x="2218280" y="2227124"/>
                </a:lnTo>
                <a:lnTo>
                  <a:pt x="2244104" y="2190188"/>
                </a:lnTo>
                <a:lnTo>
                  <a:pt x="2268761" y="2152399"/>
                </a:lnTo>
                <a:lnTo>
                  <a:pt x="2292224" y="2113782"/>
                </a:lnTo>
                <a:lnTo>
                  <a:pt x="2314469" y="2074365"/>
                </a:lnTo>
                <a:lnTo>
                  <a:pt x="2335467" y="2034173"/>
                </a:lnTo>
                <a:lnTo>
                  <a:pt x="2355194" y="1993232"/>
                </a:lnTo>
                <a:lnTo>
                  <a:pt x="2373623" y="1951569"/>
                </a:lnTo>
                <a:lnTo>
                  <a:pt x="2390728" y="1909209"/>
                </a:lnTo>
                <a:lnTo>
                  <a:pt x="2406483" y="1866179"/>
                </a:lnTo>
                <a:lnTo>
                  <a:pt x="2420862" y="1822506"/>
                </a:lnTo>
                <a:lnTo>
                  <a:pt x="2433838" y="1778214"/>
                </a:lnTo>
                <a:lnTo>
                  <a:pt x="2445385" y="1733330"/>
                </a:lnTo>
                <a:lnTo>
                  <a:pt x="2455478" y="1687881"/>
                </a:lnTo>
                <a:lnTo>
                  <a:pt x="2464089" y="1641892"/>
                </a:lnTo>
                <a:lnTo>
                  <a:pt x="2471194" y="1595390"/>
                </a:lnTo>
                <a:lnTo>
                  <a:pt x="2476765" y="1548401"/>
                </a:lnTo>
                <a:lnTo>
                  <a:pt x="2480777" y="1500951"/>
                </a:lnTo>
                <a:lnTo>
                  <a:pt x="2483203" y="1453066"/>
                </a:lnTo>
                <a:lnTo>
                  <a:pt x="2484018" y="1404772"/>
                </a:lnTo>
                <a:lnTo>
                  <a:pt x="2483203" y="1356478"/>
                </a:lnTo>
                <a:lnTo>
                  <a:pt x="2480777" y="1308593"/>
                </a:lnTo>
                <a:lnTo>
                  <a:pt x="2476765" y="1261143"/>
                </a:lnTo>
                <a:lnTo>
                  <a:pt x="2471194" y="1214153"/>
                </a:lnTo>
                <a:lnTo>
                  <a:pt x="2464089" y="1167651"/>
                </a:lnTo>
                <a:lnTo>
                  <a:pt x="2455478" y="1121662"/>
                </a:lnTo>
                <a:lnTo>
                  <a:pt x="2445385" y="1076213"/>
                </a:lnTo>
                <a:lnTo>
                  <a:pt x="2433838" y="1031329"/>
                </a:lnTo>
                <a:lnTo>
                  <a:pt x="2420862" y="987037"/>
                </a:lnTo>
                <a:lnTo>
                  <a:pt x="2406483" y="943363"/>
                </a:lnTo>
                <a:lnTo>
                  <a:pt x="2390728" y="900333"/>
                </a:lnTo>
                <a:lnTo>
                  <a:pt x="2373623" y="857973"/>
                </a:lnTo>
                <a:lnTo>
                  <a:pt x="2355194" y="816309"/>
                </a:lnTo>
                <a:lnTo>
                  <a:pt x="2335467" y="775368"/>
                </a:lnTo>
                <a:lnTo>
                  <a:pt x="2314469" y="735176"/>
                </a:lnTo>
                <a:lnTo>
                  <a:pt x="2292224" y="695758"/>
                </a:lnTo>
                <a:lnTo>
                  <a:pt x="2268761" y="657142"/>
                </a:lnTo>
                <a:lnTo>
                  <a:pt x="2244104" y="619352"/>
                </a:lnTo>
                <a:lnTo>
                  <a:pt x="2218280" y="582416"/>
                </a:lnTo>
                <a:lnTo>
                  <a:pt x="2191315" y="546359"/>
                </a:lnTo>
                <a:lnTo>
                  <a:pt x="2163235" y="511208"/>
                </a:lnTo>
                <a:lnTo>
                  <a:pt x="2134066" y="476988"/>
                </a:lnTo>
                <a:lnTo>
                  <a:pt x="2103835" y="443727"/>
                </a:lnTo>
                <a:lnTo>
                  <a:pt x="2072568" y="411449"/>
                </a:lnTo>
                <a:lnTo>
                  <a:pt x="2040291" y="380182"/>
                </a:lnTo>
                <a:lnTo>
                  <a:pt x="2007029" y="349951"/>
                </a:lnTo>
                <a:lnTo>
                  <a:pt x="1972810" y="320783"/>
                </a:lnTo>
                <a:lnTo>
                  <a:pt x="1937658" y="292703"/>
                </a:lnTo>
                <a:lnTo>
                  <a:pt x="1901602" y="265738"/>
                </a:lnTo>
                <a:lnTo>
                  <a:pt x="1864665" y="239914"/>
                </a:lnTo>
                <a:lnTo>
                  <a:pt x="1826876" y="215257"/>
                </a:lnTo>
                <a:lnTo>
                  <a:pt x="1788259" y="191793"/>
                </a:lnTo>
                <a:lnTo>
                  <a:pt x="1748842" y="169549"/>
                </a:lnTo>
                <a:lnTo>
                  <a:pt x="1708649" y="148550"/>
                </a:lnTo>
                <a:lnTo>
                  <a:pt x="1667708" y="128823"/>
                </a:lnTo>
                <a:lnTo>
                  <a:pt x="1626045" y="110394"/>
                </a:lnTo>
                <a:lnTo>
                  <a:pt x="1583685" y="93289"/>
                </a:lnTo>
                <a:lnTo>
                  <a:pt x="1540655" y="77534"/>
                </a:lnTo>
                <a:lnTo>
                  <a:pt x="1496980" y="63156"/>
                </a:lnTo>
                <a:lnTo>
                  <a:pt x="1452688" y="50180"/>
                </a:lnTo>
                <a:lnTo>
                  <a:pt x="1407804" y="38632"/>
                </a:lnTo>
                <a:lnTo>
                  <a:pt x="1362355" y="28540"/>
                </a:lnTo>
                <a:lnTo>
                  <a:pt x="1316366" y="19928"/>
                </a:lnTo>
                <a:lnTo>
                  <a:pt x="1269864" y="12823"/>
                </a:lnTo>
                <a:lnTo>
                  <a:pt x="1222875" y="7252"/>
                </a:lnTo>
                <a:lnTo>
                  <a:pt x="1175424" y="3240"/>
                </a:lnTo>
                <a:lnTo>
                  <a:pt x="1127539" y="814"/>
                </a:lnTo>
                <a:lnTo>
                  <a:pt x="1079246" y="0"/>
                </a:lnTo>
                <a:close/>
              </a:path>
            </a:pathLst>
          </a:custGeom>
          <a:solidFill>
            <a:srgbClr val="B1002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object 7"/>
          <p:cNvSpPr/>
          <p:nvPr/>
        </p:nvSpPr>
        <p:spPr>
          <a:xfrm>
            <a:off x="2712045" y="3624816"/>
            <a:ext cx="1405255" cy="2304415"/>
          </a:xfrm>
          <a:custGeom>
            <a:avLst/>
            <a:gdLst/>
            <a:ahLst/>
            <a:cxnLst/>
            <a:rect l="l" t="t" r="r" b="b"/>
            <a:pathLst>
              <a:path w="1405254" h="2304415">
                <a:moveTo>
                  <a:pt x="325538" y="2303995"/>
                </a:moveTo>
                <a:lnTo>
                  <a:pt x="295251" y="2266371"/>
                </a:lnTo>
                <a:lnTo>
                  <a:pt x="266463" y="2228029"/>
                </a:lnTo>
                <a:lnTo>
                  <a:pt x="239171" y="2189006"/>
                </a:lnTo>
                <a:lnTo>
                  <a:pt x="213373" y="2149340"/>
                </a:lnTo>
                <a:lnTo>
                  <a:pt x="189064" y="2109065"/>
                </a:lnTo>
                <a:lnTo>
                  <a:pt x="166242" y="2068221"/>
                </a:lnTo>
                <a:lnTo>
                  <a:pt x="144903" y="2026843"/>
                </a:lnTo>
                <a:lnTo>
                  <a:pt x="125043" y="1984968"/>
                </a:lnTo>
                <a:lnTo>
                  <a:pt x="106660" y="1942634"/>
                </a:lnTo>
                <a:lnTo>
                  <a:pt x="89750" y="1899876"/>
                </a:lnTo>
                <a:lnTo>
                  <a:pt x="74310" y="1856732"/>
                </a:lnTo>
                <a:lnTo>
                  <a:pt x="60336" y="1813239"/>
                </a:lnTo>
                <a:lnTo>
                  <a:pt x="47824" y="1769433"/>
                </a:lnTo>
                <a:lnTo>
                  <a:pt x="36773" y="1725351"/>
                </a:lnTo>
                <a:lnTo>
                  <a:pt x="27178" y="1681031"/>
                </a:lnTo>
                <a:lnTo>
                  <a:pt x="19035" y="1636508"/>
                </a:lnTo>
                <a:lnTo>
                  <a:pt x="12342" y="1591821"/>
                </a:lnTo>
                <a:lnTo>
                  <a:pt x="7096" y="1547005"/>
                </a:lnTo>
                <a:lnTo>
                  <a:pt x="3292" y="1502097"/>
                </a:lnTo>
                <a:lnTo>
                  <a:pt x="928" y="1457135"/>
                </a:lnTo>
                <a:lnTo>
                  <a:pt x="0" y="1412154"/>
                </a:lnTo>
                <a:lnTo>
                  <a:pt x="504" y="1367193"/>
                </a:lnTo>
                <a:lnTo>
                  <a:pt x="2438" y="1322288"/>
                </a:lnTo>
                <a:lnTo>
                  <a:pt x="5798" y="1277475"/>
                </a:lnTo>
                <a:lnTo>
                  <a:pt x="10581" y="1232792"/>
                </a:lnTo>
                <a:lnTo>
                  <a:pt x="16784" y="1188275"/>
                </a:lnTo>
                <a:lnTo>
                  <a:pt x="24402" y="1143961"/>
                </a:lnTo>
                <a:lnTo>
                  <a:pt x="33433" y="1099887"/>
                </a:lnTo>
                <a:lnTo>
                  <a:pt x="43874" y="1056090"/>
                </a:lnTo>
                <a:lnTo>
                  <a:pt x="55720" y="1012606"/>
                </a:lnTo>
                <a:lnTo>
                  <a:pt x="68969" y="969473"/>
                </a:lnTo>
                <a:lnTo>
                  <a:pt x="83618" y="926727"/>
                </a:lnTo>
                <a:lnTo>
                  <a:pt x="99662" y="884406"/>
                </a:lnTo>
                <a:lnTo>
                  <a:pt x="117099" y="842545"/>
                </a:lnTo>
                <a:lnTo>
                  <a:pt x="135925" y="801182"/>
                </a:lnTo>
                <a:lnTo>
                  <a:pt x="156137" y="760354"/>
                </a:lnTo>
                <a:lnTo>
                  <a:pt x="177731" y="720098"/>
                </a:lnTo>
                <a:lnTo>
                  <a:pt x="200705" y="680449"/>
                </a:lnTo>
                <a:lnTo>
                  <a:pt x="225055" y="641446"/>
                </a:lnTo>
                <a:lnTo>
                  <a:pt x="250777" y="603125"/>
                </a:lnTo>
                <a:lnTo>
                  <a:pt x="277868" y="565522"/>
                </a:lnTo>
                <a:lnTo>
                  <a:pt x="306325" y="528675"/>
                </a:lnTo>
                <a:lnTo>
                  <a:pt x="336145" y="492621"/>
                </a:lnTo>
                <a:lnTo>
                  <a:pt x="367323" y="457396"/>
                </a:lnTo>
                <a:lnTo>
                  <a:pt x="399857" y="423037"/>
                </a:lnTo>
                <a:lnTo>
                  <a:pt x="433744" y="389581"/>
                </a:lnTo>
                <a:lnTo>
                  <a:pt x="468980" y="357065"/>
                </a:lnTo>
                <a:lnTo>
                  <a:pt x="505561" y="325526"/>
                </a:lnTo>
                <a:lnTo>
                  <a:pt x="543915" y="294691"/>
                </a:lnTo>
                <a:lnTo>
                  <a:pt x="583213" y="265299"/>
                </a:lnTo>
                <a:lnTo>
                  <a:pt x="623414" y="237364"/>
                </a:lnTo>
                <a:lnTo>
                  <a:pt x="664477" y="210902"/>
                </a:lnTo>
                <a:lnTo>
                  <a:pt x="706360" y="185926"/>
                </a:lnTo>
                <a:lnTo>
                  <a:pt x="749021" y="162453"/>
                </a:lnTo>
                <a:lnTo>
                  <a:pt x="792419" y="140498"/>
                </a:lnTo>
                <a:lnTo>
                  <a:pt x="836513" y="120075"/>
                </a:lnTo>
                <a:lnTo>
                  <a:pt x="881261" y="101199"/>
                </a:lnTo>
                <a:lnTo>
                  <a:pt x="926621" y="83886"/>
                </a:lnTo>
                <a:lnTo>
                  <a:pt x="972553" y="68151"/>
                </a:lnTo>
                <a:lnTo>
                  <a:pt x="1019014" y="54008"/>
                </a:lnTo>
                <a:lnTo>
                  <a:pt x="1065963" y="41472"/>
                </a:lnTo>
                <a:lnTo>
                  <a:pt x="1113358" y="30559"/>
                </a:lnTo>
                <a:lnTo>
                  <a:pt x="1161159" y="21284"/>
                </a:lnTo>
                <a:lnTo>
                  <a:pt x="1209323" y="13662"/>
                </a:lnTo>
                <a:lnTo>
                  <a:pt x="1257809" y="7707"/>
                </a:lnTo>
                <a:lnTo>
                  <a:pt x="1306576" y="3435"/>
                </a:lnTo>
                <a:lnTo>
                  <a:pt x="1355581" y="861"/>
                </a:lnTo>
                <a:lnTo>
                  <a:pt x="1404784" y="0"/>
                </a:lnTo>
                <a:lnTo>
                  <a:pt x="1404784" y="1404772"/>
                </a:lnTo>
                <a:lnTo>
                  <a:pt x="325538" y="2303995"/>
                </a:lnTo>
                <a:close/>
              </a:path>
            </a:pathLst>
          </a:custGeom>
          <a:solidFill>
            <a:srgbClr val="FFC000"/>
          </a:solidFill>
          <a:ln w="19050">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object 3"/>
          <p:cNvSpPr txBox="1"/>
          <p:nvPr/>
        </p:nvSpPr>
        <p:spPr>
          <a:xfrm>
            <a:off x="6259223" y="2179868"/>
            <a:ext cx="2377440" cy="584775"/>
          </a:xfrm>
          <a:prstGeom prst="rect">
            <a:avLst/>
          </a:prstGeom>
        </p:spPr>
        <p:txBody>
          <a:bodyPr vert="horz" wrap="square" lIns="0" tIns="0" rIns="0" bIns="0" rtlCol="0">
            <a:spAutoFit/>
          </a:bodyPr>
          <a:lstStyle/>
          <a:p>
            <a:pPr marL="12700" marR="0" lvl="0" indent="0" algn="l" defTabSz="4572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10" normalizeH="0" baseline="0" noProof="0">
                <a:ln>
                  <a:noFill/>
                </a:ln>
                <a:solidFill>
                  <a:prstClr val="white">
                    <a:lumMod val="50000"/>
                  </a:prstClr>
                </a:solidFill>
                <a:effectLst/>
                <a:uLnTx/>
                <a:uFillTx/>
                <a:latin typeface="Arial"/>
                <a:ea typeface="+mn-ea"/>
                <a:cs typeface="Arial"/>
              </a:rPr>
              <a:t>Alternativ urval </a:t>
            </a:r>
          </a:p>
          <a:p>
            <a:pPr marL="1270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10" normalizeH="0" baseline="0" noProof="0">
                <a:ln>
                  <a:noFill/>
                </a:ln>
                <a:solidFill>
                  <a:srgbClr val="000000"/>
                </a:solidFill>
                <a:effectLst/>
                <a:uLnTx/>
                <a:uFillTx/>
                <a:latin typeface="Arial"/>
                <a:ea typeface="+mn-ea"/>
                <a:cs typeface="Arial"/>
              </a:rPr>
              <a:t>Prov/Intervjuer/Meriter</a:t>
            </a:r>
            <a:endParaRPr kumimoji="0" sz="18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0816064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 1"/>
          <p:cNvSpPr/>
          <p:nvPr/>
        </p:nvSpPr>
        <p:spPr>
          <a:xfrm>
            <a:off x="925976" y="68472"/>
            <a:ext cx="7002682" cy="6539695"/>
          </a:xfrm>
          <a:prstGeom prst="ellipse">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a:ln>
                  <a:noFill/>
                </a:ln>
                <a:solidFill>
                  <a:srgbClr val="000000"/>
                </a:solidFill>
                <a:effectLst/>
                <a:uLnTx/>
                <a:uFillTx/>
                <a:latin typeface="Arial"/>
                <a:ea typeface="+mn-ea"/>
                <a:cs typeface="+mn-cs"/>
              </a:rPr>
              <a:t>Jag</a:t>
            </a:r>
          </a:p>
        </p:txBody>
      </p:sp>
      <p:sp>
        <p:nvSpPr>
          <p:cNvPr id="7" name="Line 5"/>
          <p:cNvSpPr>
            <a:spLocks noChangeShapeType="1"/>
          </p:cNvSpPr>
          <p:nvPr/>
        </p:nvSpPr>
        <p:spPr bwMode="auto">
          <a:xfrm flipH="1">
            <a:off x="0" y="6654524"/>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50" normalizeH="0" baseline="0" noProof="0">
              <a:ln w="9525" cmpd="sng">
                <a:solidFill>
                  <a:srgbClr val="DA0123"/>
                </a:solidFill>
                <a:prstDash val="solid"/>
              </a:ln>
              <a:solidFill>
                <a:srgbClr val="70AD47">
                  <a:tint val="1000"/>
                </a:srgbClr>
              </a:solidFill>
              <a:effectLst>
                <a:glow rad="38100">
                  <a:srgbClr val="DA0123">
                    <a:alpha val="40000"/>
                  </a:srgbClr>
                </a:glow>
              </a:effectLst>
              <a:uLnTx/>
              <a:uFillTx/>
              <a:latin typeface="Arial"/>
              <a:ea typeface="+mn-ea"/>
              <a:cs typeface="+mn-cs"/>
            </a:endParaRPr>
          </a:p>
        </p:txBody>
      </p:sp>
      <p:sp>
        <p:nvSpPr>
          <p:cNvPr id="8" name="Text Box 6"/>
          <p:cNvSpPr txBox="1">
            <a:spLocks noChangeArrowheads="1"/>
          </p:cNvSpPr>
          <p:nvPr/>
        </p:nvSpPr>
        <p:spPr bwMode="auto">
          <a:xfrm>
            <a:off x="3132138" y="6643688"/>
            <a:ext cx="567372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sv-SE" altLang="sv-SE" sz="1050" b="0" i="0" u="none" strike="noStrike" kern="1200" cap="none" spc="0" normalizeH="0" baseline="0" noProof="0">
                <a:ln>
                  <a:noFill/>
                </a:ln>
                <a:solidFill>
                  <a:srgbClr val="DA0123"/>
                </a:solidFill>
                <a:effectLst/>
                <a:uLnTx/>
                <a:uFillTx/>
                <a:latin typeface="Arial"/>
                <a:ea typeface="+mn-ea"/>
                <a:cs typeface="+mn-cs"/>
              </a:rPr>
              <a:t>Studievägledningen | Studentcentrum | Malmö universitet </a:t>
            </a:r>
          </a:p>
        </p:txBody>
      </p:sp>
      <p:sp>
        <p:nvSpPr>
          <p:cNvPr id="3" name="textruta 2"/>
          <p:cNvSpPr txBox="1"/>
          <p:nvPr/>
        </p:nvSpPr>
        <p:spPr>
          <a:xfrm>
            <a:off x="3191194" y="290111"/>
            <a:ext cx="2821606" cy="6001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sv-SE" sz="1100" b="0" i="1"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Tycker</a:t>
            </a:r>
            <a:r>
              <a:rPr kumimoji="0" lang="en-GB" alt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om </a:t>
            </a:r>
            <a:r>
              <a:rPr kumimoji="0" lang="en-GB" altLang="sv-SE" sz="1100" b="0" i="1"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nya</a:t>
            </a:r>
            <a:r>
              <a:rPr kumimoji="0" lang="en-GB" alt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sv-SE" sz="1100" b="0" i="1"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människokontakter</a:t>
            </a:r>
            <a:r>
              <a:rPr kumimoji="0" lang="en-GB" alt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br>
              <a:rPr kumimoji="0" lang="en-GB" alt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GB" alt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sv-SE" sz="1100" b="0" i="1"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omväxling</a:t>
            </a:r>
            <a:r>
              <a:rPr kumimoji="0" lang="en-GB" alt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sv-SE" sz="1100" b="0" i="1"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ger</a:t>
            </a:r>
            <a:r>
              <a:rPr kumimoji="0" lang="en-GB" alt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sv-SE" sz="1100" b="0" i="1"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energi</a:t>
            </a:r>
            <a:r>
              <a:rPr kumimoji="0" lang="en-GB" alt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sv-SE" sz="1100" b="0" i="1"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att</a:t>
            </a:r>
            <a:r>
              <a:rPr kumimoji="0" lang="en-GB" alt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sv-SE" sz="1100" b="0" i="1"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träffa</a:t>
            </a:r>
            <a:r>
              <a:rPr kumimoji="0" lang="en-GB" alt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sv-SE" sz="1100" b="0" i="1"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nya</a:t>
            </a:r>
            <a:r>
              <a:rPr kumimoji="0" lang="en-GB" alt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sv-SE" sz="1100" b="0" i="1"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människor</a:t>
            </a:r>
            <a:endParaRPr kumimoji="0" lang="en-GB" alt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ruta 3"/>
          <p:cNvSpPr txBox="1"/>
          <p:nvPr/>
        </p:nvSpPr>
        <p:spPr>
          <a:xfrm>
            <a:off x="4102118" y="5346906"/>
            <a:ext cx="2032929" cy="43088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sv-SE" sz="1100" b="0" i="1"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Vill</a:t>
            </a:r>
            <a:r>
              <a:rPr kumimoji="0" lang="en-GB" alt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sv-SE" sz="1100" b="0" i="1"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uppleva</a:t>
            </a:r>
            <a:r>
              <a:rPr kumimoji="0" lang="en-GB" alt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sv-SE" sz="1100" b="0" i="1"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upptäcka</a:t>
            </a:r>
            <a:r>
              <a:rPr kumimoji="0" lang="en-GB" alt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sv-SE" sz="1100" b="0" i="1"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nya</a:t>
            </a:r>
            <a:r>
              <a:rPr kumimoji="0" lang="en-GB" alt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sv-SE" sz="1100" b="0" i="1"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saker</a:t>
            </a:r>
            <a:endParaRPr kumimoji="0" lang="en-GB" alt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9" name="textruta 8"/>
          <p:cNvSpPr txBox="1"/>
          <p:nvPr/>
        </p:nvSpPr>
        <p:spPr>
          <a:xfrm>
            <a:off x="1969323" y="1108704"/>
            <a:ext cx="4200189" cy="1785104"/>
          </a:xfrm>
          <a:prstGeom prst="rect">
            <a:avLst/>
          </a:prstGeom>
          <a:noFill/>
        </p:spPr>
        <p:txBody>
          <a:bodyPr wrap="none" rtlCol="0">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sv-SE"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NYCKELVÄRDERINGAR</a:t>
            </a:r>
          </a:p>
          <a:p>
            <a:pPr marL="171450" marR="0" lvl="0" indent="-171450" algn="l" defTabSz="4572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Arbetsglädje</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roligt</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bra </a:t>
            </a: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kollegor</a:t>
            </a:r>
            <a:endPar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Omväxling</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 </a:t>
            </a: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varierande</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arbetsuppgifter</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nya</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arbetsställen</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nya</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människor</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171450" marR="0" lvl="0" indent="-171450" algn="l" defTabSz="4572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Spänning</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äventyr</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 </a:t>
            </a: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Inte</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bara </a:t>
            </a: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samma</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daliga</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arbetsuppgifter</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171450" marR="0" lvl="0" indent="-171450" algn="l" defTabSz="4572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Bidra</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till </a:t>
            </a: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andra</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 </a:t>
            </a: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Hjälpa</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/Ge service/</a:t>
            </a:r>
          </a:p>
          <a:p>
            <a:pPr marL="171450" marR="0" lvl="0" indent="-171450" algn="l" defTabSz="4572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Karriärmöjligheter</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Arbeta</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sig </a:t>
            </a: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uppåt</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utvecklas</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inom</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arbetet</a:t>
            </a:r>
            <a:endPar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ct val="50000"/>
              </a:spcBef>
              <a:spcAft>
                <a:spcPts val="0"/>
              </a:spcAft>
              <a:buClrTx/>
              <a:buSzTx/>
              <a:buFontTx/>
              <a:buNone/>
              <a:tabLst/>
              <a:defRPr/>
            </a:pPr>
            <a:endPar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 name="textruta 9"/>
          <p:cNvSpPr txBox="1"/>
          <p:nvPr/>
        </p:nvSpPr>
        <p:spPr>
          <a:xfrm>
            <a:off x="6608293" y="2492711"/>
            <a:ext cx="1205779" cy="1554272"/>
          </a:xfrm>
          <a:prstGeom prst="rect">
            <a:avLst/>
          </a:prstGeom>
          <a:noFill/>
        </p:spPr>
        <p:txBody>
          <a:bodyPr wrap="none" rtlCol="0">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sv-SE"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FRÄMSTA SIDOR</a:t>
            </a:r>
          </a:p>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sv-SE"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Vänlig, snäll</a:t>
            </a:r>
            <a:br>
              <a:rPr kumimoji="0" lang="sv-SE"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sv-SE"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Ej konflikträdd</a:t>
            </a:r>
            <a:br>
              <a:rPr kumimoji="0" lang="sv-SE"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sv-SE"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Social </a:t>
            </a:r>
            <a:br>
              <a:rPr kumimoji="0" lang="sv-SE"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sv-SE"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Skötsam</a:t>
            </a:r>
          </a:p>
          <a:p>
            <a:pPr marL="0" marR="0" lvl="0" indent="0" algn="l" defTabSz="457200" rtl="0" eaLnBrk="1" fontAlgn="auto" latinLnBrk="0" hangingPunct="1">
              <a:lnSpc>
                <a:spcPct val="100000"/>
              </a:lnSpc>
              <a:spcBef>
                <a:spcPct val="50000"/>
              </a:spcBef>
              <a:spcAft>
                <a:spcPts val="0"/>
              </a:spcAft>
              <a:buClrTx/>
              <a:buSzTx/>
              <a:buFontTx/>
              <a:buNone/>
              <a:tabLst/>
              <a:defRPr/>
            </a:pPr>
            <a:endParaRPr kumimoji="0" lang="sv-SE"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ct val="50000"/>
              </a:spcBef>
              <a:spcAft>
                <a:spcPts val="0"/>
              </a:spcAft>
              <a:buClrTx/>
              <a:buSzTx/>
              <a:buFontTx/>
              <a:buNone/>
              <a:tabLst/>
              <a:defRPr/>
            </a:pPr>
            <a:endParaRPr kumimoji="0" lang="sv-SE"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1" name="textruta 10"/>
          <p:cNvSpPr txBox="1"/>
          <p:nvPr/>
        </p:nvSpPr>
        <p:spPr>
          <a:xfrm>
            <a:off x="1485736" y="3533848"/>
            <a:ext cx="4390946" cy="1631216"/>
          </a:xfrm>
          <a:prstGeom prst="rect">
            <a:avLst/>
          </a:prstGeom>
          <a:noFill/>
        </p:spPr>
        <p:txBody>
          <a:bodyPr wrap="none" rtlCol="0">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sv-SE"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NYCKELKOMPETENSER</a:t>
            </a:r>
          </a:p>
          <a:p>
            <a:pPr marL="171450" marR="0" lvl="0" indent="-171450" algn="l" defTabSz="4572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sv-SE"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Analysera: Få en arbetsuppgift att utreda, analysera, hitta bästa lösningen..</a:t>
            </a:r>
          </a:p>
          <a:p>
            <a:pPr marL="171450" marR="0" lvl="0" indent="-171450" algn="l" defTabSz="4572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sv-SE"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Fysisk ansträngning: Ej sitta stilla hela dagen. Använda kroppen. Röra på mig.</a:t>
            </a:r>
          </a:p>
          <a:p>
            <a:pPr marL="171450" marR="0" lvl="0" indent="-171450" algn="l" defTabSz="4572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sv-SE"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Fokusera: Analysera, ser till att en arbetsuppgift blir klar. Få tänka i arbetet.</a:t>
            </a:r>
          </a:p>
          <a:p>
            <a:pPr marL="171450" marR="0" lvl="0" indent="-171450" algn="l" defTabSz="4572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sv-SE"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Ge service: Få träffa msk i arbetet. Kundkontakter. ”öga mot öga”.</a:t>
            </a:r>
          </a:p>
          <a:p>
            <a:pPr marL="171450" marR="0" lvl="0" indent="-171450" algn="l" defTabSz="4572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sv-SE"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Lösa konflikter: Hantera känslor. Gå i mellan människor som bråkar.</a:t>
            </a:r>
          </a:p>
          <a:p>
            <a:pPr marL="0" marR="0" lvl="0" indent="0" algn="l" defTabSz="457200" rtl="0" eaLnBrk="1" fontAlgn="auto" latinLnBrk="0" hangingPunct="1">
              <a:lnSpc>
                <a:spcPct val="100000"/>
              </a:lnSpc>
              <a:spcBef>
                <a:spcPct val="50000"/>
              </a:spcBef>
              <a:spcAft>
                <a:spcPts val="0"/>
              </a:spcAft>
              <a:buClrTx/>
              <a:buSzTx/>
              <a:buFontTx/>
              <a:buNone/>
              <a:tabLst/>
              <a:defRPr/>
            </a:pPr>
            <a:endParaRPr kumimoji="0" 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2" name="textruta 11"/>
          <p:cNvSpPr txBox="1"/>
          <p:nvPr/>
        </p:nvSpPr>
        <p:spPr>
          <a:xfrm>
            <a:off x="3072471" y="5752663"/>
            <a:ext cx="2606804" cy="43088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Intressanta ämnen: Socialt arbete, ekonomi</a:t>
            </a:r>
            <a:br>
              <a:rPr kumimoji="0" lang="sv-SE"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sv-SE"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juridik, ledarskap, psykologi.</a:t>
            </a:r>
          </a:p>
        </p:txBody>
      </p:sp>
      <p:sp>
        <p:nvSpPr>
          <p:cNvPr id="14" name="textruta 13"/>
          <p:cNvSpPr txBox="1"/>
          <p:nvPr/>
        </p:nvSpPr>
        <p:spPr>
          <a:xfrm>
            <a:off x="1322027" y="2654304"/>
            <a:ext cx="1824538" cy="76944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altLang="sv-SE"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UTBILDNING</a:t>
            </a:r>
            <a:br>
              <a:rPr kumimoji="0" lang="sv-SE" altLang="sv-SE"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sv-SE" altLang="sv-SE"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sv-SE" alt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”mer teoretisk än praktisk”</a:t>
            </a:r>
            <a:endParaRPr kumimoji="0" lang="en-GB" alt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kumimoji="0" lang="sv-SE"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3 år – helst i Skåne</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kumimoji="0" lang="sv-SE"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Kandidatexamen</a:t>
            </a:r>
          </a:p>
        </p:txBody>
      </p:sp>
      <p:sp>
        <p:nvSpPr>
          <p:cNvPr id="15" name="textruta 14"/>
          <p:cNvSpPr txBox="1"/>
          <p:nvPr/>
        </p:nvSpPr>
        <p:spPr>
          <a:xfrm>
            <a:off x="5807367" y="1945107"/>
            <a:ext cx="1651414" cy="600164"/>
          </a:xfrm>
          <a:prstGeom prst="rect">
            <a:avLst/>
          </a:prstGeom>
          <a:noFill/>
        </p:spPr>
        <p:txBody>
          <a:bodyPr wrap="non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sv-SE" sz="1100" b="0" i="1" u="none" strike="noStrike" kern="1200" cap="none" spc="0" normalizeH="0" baseline="0" noProof="0" err="1">
                <a:ln>
                  <a:noFill/>
                </a:ln>
                <a:solidFill>
                  <a:srgbClr val="000000"/>
                </a:solidFill>
                <a:effectLst/>
                <a:uLnTx/>
                <a:uFillTx/>
                <a:latin typeface="Arial"/>
                <a:ea typeface="+mn-ea"/>
                <a:cs typeface="+mn-cs"/>
              </a:rPr>
              <a:t>Tycker</a:t>
            </a:r>
            <a:r>
              <a:rPr kumimoji="0" lang="en-GB" altLang="sv-SE" sz="1100" b="0" i="1" u="none" strike="noStrike" kern="1200" cap="none" spc="0" normalizeH="0" baseline="0" noProof="0">
                <a:ln>
                  <a:noFill/>
                </a:ln>
                <a:solidFill>
                  <a:srgbClr val="000000"/>
                </a:solidFill>
                <a:effectLst/>
                <a:uLnTx/>
                <a:uFillTx/>
                <a:latin typeface="Arial"/>
                <a:ea typeface="+mn-ea"/>
                <a:cs typeface="+mn-cs"/>
              </a:rPr>
              <a:t> om </a:t>
            </a:r>
            <a:r>
              <a:rPr kumimoji="0" lang="en-GB" altLang="sv-SE" sz="1100" b="0" i="1" u="none" strike="noStrike" kern="1200" cap="none" spc="0" normalizeH="0" baseline="0" noProof="0" err="1">
                <a:ln>
                  <a:noFill/>
                </a:ln>
                <a:solidFill>
                  <a:srgbClr val="000000"/>
                </a:solidFill>
                <a:effectLst/>
                <a:uLnTx/>
                <a:uFillTx/>
                <a:latin typeface="Arial"/>
                <a:ea typeface="+mn-ea"/>
                <a:cs typeface="+mn-cs"/>
              </a:rPr>
              <a:t>att</a:t>
            </a:r>
            <a:r>
              <a:rPr kumimoji="0" lang="en-GB" altLang="sv-SE" sz="1100" b="0" i="1" u="none" strike="noStrike" kern="1200" cap="none" spc="0" normalizeH="0" baseline="0" noProof="0">
                <a:ln>
                  <a:noFill/>
                </a:ln>
                <a:solidFill>
                  <a:srgbClr val="000000"/>
                </a:solidFill>
                <a:effectLst/>
                <a:uLnTx/>
                <a:uFillTx/>
                <a:latin typeface="Arial"/>
                <a:ea typeface="+mn-ea"/>
                <a:cs typeface="+mn-cs"/>
              </a:rPr>
              <a:t> </a:t>
            </a:r>
            <a:r>
              <a:rPr kumimoji="0" lang="en-GB" altLang="sv-SE" sz="1100" b="0" i="1" u="none" strike="noStrike" kern="1200" cap="none" spc="0" normalizeH="0" baseline="0" noProof="0" err="1">
                <a:ln>
                  <a:noFill/>
                </a:ln>
                <a:solidFill>
                  <a:srgbClr val="000000"/>
                </a:solidFill>
                <a:effectLst/>
                <a:uLnTx/>
                <a:uFillTx/>
                <a:latin typeface="Arial"/>
                <a:ea typeface="+mn-ea"/>
                <a:cs typeface="+mn-cs"/>
              </a:rPr>
              <a:t>skriva</a:t>
            </a:r>
            <a:endParaRPr kumimoji="0" lang="en-GB" altLang="sv-SE" sz="1100" b="0" i="1" u="none" strike="noStrike" kern="1200" cap="none" spc="0" normalizeH="0" baseline="0" noProof="0">
              <a:ln>
                <a:noFill/>
              </a:ln>
              <a:solidFill>
                <a:srgbClr val="000000"/>
              </a:solidFill>
              <a:effectLst/>
              <a:uLnTx/>
              <a:uFillTx/>
              <a:latin typeface="Arial"/>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sv-SE" sz="1100" b="0" i="1" u="none" strike="noStrike" kern="1200" cap="none" spc="0" normalizeH="0" baseline="0" noProof="0" err="1">
                <a:ln>
                  <a:noFill/>
                </a:ln>
                <a:solidFill>
                  <a:srgbClr val="000000"/>
                </a:solidFill>
                <a:effectLst/>
                <a:uLnTx/>
                <a:uFillTx/>
                <a:latin typeface="Arial"/>
                <a:ea typeface="+mn-ea"/>
                <a:cs typeface="+mn-cs"/>
              </a:rPr>
              <a:t>Vill</a:t>
            </a:r>
            <a:r>
              <a:rPr kumimoji="0" lang="en-GB" altLang="sv-SE" sz="1100" b="0" i="1" u="none" strike="noStrike" kern="1200" cap="none" spc="0" normalizeH="0" baseline="0" noProof="0">
                <a:ln>
                  <a:noFill/>
                </a:ln>
                <a:solidFill>
                  <a:srgbClr val="000000"/>
                </a:solidFill>
                <a:effectLst/>
                <a:uLnTx/>
                <a:uFillTx/>
                <a:latin typeface="Arial"/>
                <a:ea typeface="+mn-ea"/>
                <a:cs typeface="+mn-cs"/>
              </a:rPr>
              <a:t> ha </a:t>
            </a:r>
            <a:r>
              <a:rPr kumimoji="0" lang="en-GB" altLang="sv-SE" sz="1100" b="0" i="1" u="none" strike="noStrike" kern="1200" cap="none" spc="0" normalizeH="0" baseline="0" noProof="0" err="1">
                <a:ln>
                  <a:noFill/>
                </a:ln>
                <a:solidFill>
                  <a:srgbClr val="000000"/>
                </a:solidFill>
                <a:effectLst/>
                <a:uLnTx/>
                <a:uFillTx/>
                <a:latin typeface="Arial"/>
                <a:ea typeface="+mn-ea"/>
                <a:cs typeface="+mn-cs"/>
              </a:rPr>
              <a:t>säker</a:t>
            </a:r>
            <a:r>
              <a:rPr kumimoji="0" lang="en-GB" altLang="sv-SE" sz="1100" b="0" i="1" u="none" strike="noStrike" kern="1200" cap="none" spc="0" normalizeH="0" baseline="0" noProof="0">
                <a:ln>
                  <a:noFill/>
                </a:ln>
                <a:solidFill>
                  <a:srgbClr val="000000"/>
                </a:solidFill>
                <a:effectLst/>
                <a:uLnTx/>
                <a:uFillTx/>
                <a:latin typeface="Arial"/>
                <a:ea typeface="+mn-ea"/>
                <a:cs typeface="+mn-cs"/>
              </a:rPr>
              <a:t> </a:t>
            </a:r>
            <a:r>
              <a:rPr kumimoji="0" lang="en-GB" altLang="sv-SE" sz="1100" b="0" i="1" u="none" strike="noStrike" kern="1200" cap="none" spc="0" normalizeH="0" baseline="0" noProof="0" err="1">
                <a:ln>
                  <a:noFill/>
                </a:ln>
                <a:solidFill>
                  <a:srgbClr val="000000"/>
                </a:solidFill>
                <a:effectLst/>
                <a:uLnTx/>
                <a:uFillTx/>
                <a:latin typeface="Arial"/>
                <a:ea typeface="+mn-ea"/>
                <a:cs typeface="+mn-cs"/>
              </a:rPr>
              <a:t>inkomst</a:t>
            </a:r>
            <a:endParaRPr kumimoji="0" lang="en-GB" altLang="sv-SE" sz="1100" b="0" i="1" u="none" strike="noStrike" kern="1200" cap="none" spc="0" normalizeH="0" baseline="0" noProof="0">
              <a:ln>
                <a:noFill/>
              </a:ln>
              <a:solidFill>
                <a:srgbClr val="000000"/>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100" b="0" i="1" u="none" strike="noStrike" kern="1200" cap="none" spc="0" normalizeH="0" baseline="0" noProof="0">
              <a:ln>
                <a:noFill/>
              </a:ln>
              <a:solidFill>
                <a:srgbClr val="000000"/>
              </a:solidFill>
              <a:effectLst/>
              <a:uLnTx/>
              <a:uFillTx/>
              <a:latin typeface="Arial"/>
              <a:ea typeface="+mn-ea"/>
              <a:cs typeface="+mn-cs"/>
            </a:endParaRPr>
          </a:p>
        </p:txBody>
      </p:sp>
      <p:sp>
        <p:nvSpPr>
          <p:cNvPr id="16" name="textruta 15"/>
          <p:cNvSpPr txBox="1"/>
          <p:nvPr/>
        </p:nvSpPr>
        <p:spPr>
          <a:xfrm>
            <a:off x="6039886" y="3842869"/>
            <a:ext cx="1718740"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sv-SE" sz="1000" b="0" i="1" u="sng" strike="noStrike" kern="1200" cap="none" spc="0" normalizeH="0" baseline="0" noProof="0">
                <a:ln>
                  <a:noFill/>
                </a:ln>
                <a:solidFill>
                  <a:srgbClr val="000000"/>
                </a:solidFill>
                <a:effectLst/>
                <a:uLnTx/>
                <a:uFillTx/>
                <a:latin typeface="Arial"/>
                <a:ea typeface="+mn-ea"/>
                <a:cs typeface="+mn-cs"/>
              </a:rPr>
              <a:t>“</a:t>
            </a:r>
            <a:r>
              <a:rPr kumimoji="0" lang="en-GB" altLang="sv-SE" sz="1000" b="0" i="1" u="sng" strike="noStrike" kern="1200" cap="none" spc="0" normalizeH="0" baseline="0" noProof="0" err="1">
                <a:ln>
                  <a:noFill/>
                </a:ln>
                <a:solidFill>
                  <a:srgbClr val="000000"/>
                </a:solidFill>
                <a:effectLst/>
                <a:uLnTx/>
                <a:uFillTx/>
                <a:latin typeface="Arial"/>
                <a:ea typeface="+mn-ea"/>
                <a:cs typeface="+mn-cs"/>
              </a:rPr>
              <a:t>Vill</a:t>
            </a:r>
            <a:r>
              <a:rPr kumimoji="0" lang="en-GB" altLang="sv-SE" sz="1000" b="0" i="1" u="sng" strike="noStrike" kern="1200" cap="none" spc="0" normalizeH="0" baseline="0" noProof="0">
                <a:ln>
                  <a:noFill/>
                </a:ln>
                <a:solidFill>
                  <a:srgbClr val="000000"/>
                </a:solidFill>
                <a:effectLst/>
                <a:uLnTx/>
                <a:uFillTx/>
                <a:latin typeface="Arial"/>
                <a:ea typeface="+mn-ea"/>
                <a:cs typeface="+mn-cs"/>
              </a:rPr>
              <a:t> </a:t>
            </a:r>
            <a:r>
              <a:rPr kumimoji="0" lang="en-GB" altLang="sv-SE" sz="1000" b="0" i="1" u="sng" strike="noStrike" kern="1200" cap="none" spc="0" normalizeH="0" baseline="0" noProof="0" err="1">
                <a:ln>
                  <a:noFill/>
                </a:ln>
                <a:solidFill>
                  <a:srgbClr val="000000"/>
                </a:solidFill>
                <a:effectLst/>
                <a:uLnTx/>
                <a:uFillTx/>
                <a:latin typeface="Arial"/>
                <a:ea typeface="+mn-ea"/>
                <a:cs typeface="+mn-cs"/>
              </a:rPr>
              <a:t>inte</a:t>
            </a:r>
            <a:r>
              <a:rPr kumimoji="0" lang="en-GB" altLang="sv-SE" sz="1000" b="0" i="1" u="sng" strike="noStrike" kern="1200" cap="none" spc="0" normalizeH="0" baseline="0" noProof="0">
                <a:ln>
                  <a:noFill/>
                </a:ln>
                <a:solidFill>
                  <a:srgbClr val="000000"/>
                </a:solidFill>
                <a:effectLst/>
                <a:uLnTx/>
                <a:uFillTx/>
                <a:latin typeface="Arial"/>
                <a:ea typeface="+mn-ea"/>
                <a:cs typeface="+mn-cs"/>
              </a:rPr>
              <a:t> </a:t>
            </a:r>
            <a:r>
              <a:rPr kumimoji="0" lang="en-GB" altLang="sv-SE" sz="1000" b="0" i="1" u="sng" strike="noStrike" kern="1200" cap="none" spc="0" normalizeH="0" baseline="0" noProof="0" err="1">
                <a:ln>
                  <a:noFill/>
                </a:ln>
                <a:solidFill>
                  <a:srgbClr val="000000"/>
                </a:solidFill>
                <a:effectLst/>
                <a:uLnTx/>
                <a:uFillTx/>
                <a:latin typeface="Arial"/>
                <a:ea typeface="+mn-ea"/>
                <a:cs typeface="+mn-cs"/>
              </a:rPr>
              <a:t>arbeta</a:t>
            </a:r>
            <a:r>
              <a:rPr kumimoji="0" lang="en-GB" altLang="sv-SE" sz="1000" b="0" i="1" u="sng" strike="noStrike" kern="1200" cap="none" spc="0" normalizeH="0" baseline="0" noProof="0">
                <a:ln>
                  <a:noFill/>
                </a:ln>
                <a:solidFill>
                  <a:srgbClr val="000000"/>
                </a:solidFill>
                <a:effectLst/>
                <a:uLnTx/>
                <a:uFillTx/>
                <a:latin typeface="Arial"/>
                <a:ea typeface="+mn-ea"/>
                <a:cs typeface="+mn-cs"/>
              </a:rPr>
              <a:t> med </a:t>
            </a:r>
            <a:r>
              <a:rPr kumimoji="0" lang="en-GB" altLang="sv-SE" sz="1000" b="0" i="1" u="sng" strike="noStrike" kern="1200" cap="none" spc="0" normalizeH="0" baseline="0" noProof="0" err="1">
                <a:ln>
                  <a:noFill/>
                </a:ln>
                <a:solidFill>
                  <a:srgbClr val="000000"/>
                </a:solidFill>
                <a:effectLst/>
                <a:uLnTx/>
                <a:uFillTx/>
                <a:latin typeface="Arial"/>
                <a:ea typeface="+mn-ea"/>
                <a:cs typeface="+mn-cs"/>
              </a:rPr>
              <a:t>siffror</a:t>
            </a:r>
            <a:r>
              <a:rPr kumimoji="0" lang="en-GB" altLang="sv-SE" sz="1000" b="0" i="1" u="sng" strike="noStrike" kern="1200" cap="none" spc="0" normalizeH="0" baseline="0" noProof="0">
                <a:ln>
                  <a:noFill/>
                </a:ln>
                <a:solidFill>
                  <a:srgbClr val="000000"/>
                </a:solidFill>
                <a:effectLst/>
                <a:uLnTx/>
                <a:uFillTx/>
                <a:latin typeface="Arial"/>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textruta 16"/>
          <p:cNvSpPr txBox="1"/>
          <p:nvPr/>
        </p:nvSpPr>
        <p:spPr>
          <a:xfrm>
            <a:off x="1753338" y="5131943"/>
            <a:ext cx="1305165"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100" b="0" i="1" u="sng"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”Gillar inte matte”</a:t>
            </a:r>
          </a:p>
        </p:txBody>
      </p:sp>
      <p:sp>
        <p:nvSpPr>
          <p:cNvPr id="18" name="textruta 17"/>
          <p:cNvSpPr txBox="1"/>
          <p:nvPr/>
        </p:nvSpPr>
        <p:spPr>
          <a:xfrm rot="19343314">
            <a:off x="5929309" y="5131942"/>
            <a:ext cx="1617751"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100" b="0" i="1" u="sng"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Breda karriärmöjligheter</a:t>
            </a:r>
          </a:p>
        </p:txBody>
      </p:sp>
      <p:sp>
        <p:nvSpPr>
          <p:cNvPr id="19" name="textruta 18"/>
          <p:cNvSpPr txBox="1"/>
          <p:nvPr/>
        </p:nvSpPr>
        <p:spPr>
          <a:xfrm>
            <a:off x="5118582" y="2954386"/>
            <a:ext cx="1329210" cy="43088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altLang="sv-SE"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ERFARENHETER</a:t>
            </a:r>
            <a:br>
              <a:rPr kumimoji="0" lang="sv-SE" altLang="sv-SE"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sv-SE" alt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sv-SE" altLang="sv-SE" sz="1100" b="0" i="1"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Servvicebranschen</a:t>
            </a:r>
            <a:endParaRPr kumimoji="0" lang="sv-SE"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0" name="Textruta 4"/>
          <p:cNvSpPr txBox="1"/>
          <p:nvPr/>
        </p:nvSpPr>
        <p:spPr>
          <a:xfrm>
            <a:off x="7174139" y="92390"/>
            <a:ext cx="1762597" cy="797885"/>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If you could say it in words</a:t>
            </a:r>
            <a:br>
              <a:rPr kumimoji="0" lang="en-US" sz="14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br>
            <a:r>
              <a:rPr kumimoji="0" lang="en-US" sz="14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There would be no reason to paint</a:t>
            </a:r>
            <a:br>
              <a:rPr kumimoji="0" lang="en-US" sz="14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br>
            <a:r>
              <a:rPr kumimoji="0" lang="en-US" sz="14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Edward Hopper</a:t>
            </a:r>
            <a:endParaRPr kumimoji="0" lang="sv-SE" sz="11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3206895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85933" y="162894"/>
            <a:ext cx="6480000" cy="1143000"/>
          </a:xfrm>
        </p:spPr>
        <p:txBody>
          <a:bodyPr/>
          <a:lstStyle/>
          <a:p>
            <a:r>
              <a:rPr lang="sv-SE" sz="1800"/>
              <a:t>Planering: Vad – Hur – När</a:t>
            </a:r>
          </a:p>
        </p:txBody>
      </p:sp>
      <p:sp>
        <p:nvSpPr>
          <p:cNvPr id="9" name="Rectangle 3"/>
          <p:cNvSpPr>
            <a:spLocks noChangeArrowheads="1"/>
          </p:cNvSpPr>
          <p:nvPr/>
        </p:nvSpPr>
        <p:spPr bwMode="auto">
          <a:xfrm>
            <a:off x="2208213" y="2252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Line 5"/>
          <p:cNvSpPr>
            <a:spLocks noChangeShapeType="1"/>
          </p:cNvSpPr>
          <p:nvPr/>
        </p:nvSpPr>
        <p:spPr bwMode="auto">
          <a:xfrm flipH="1">
            <a:off x="0" y="6654524"/>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50" normalizeH="0" baseline="0" noProof="0">
              <a:ln w="9525" cmpd="sng">
                <a:solidFill>
                  <a:srgbClr val="DA0123"/>
                </a:solidFill>
                <a:prstDash val="solid"/>
              </a:ln>
              <a:solidFill>
                <a:srgbClr val="70AD47">
                  <a:tint val="1000"/>
                </a:srgbClr>
              </a:solidFill>
              <a:effectLst>
                <a:glow rad="38100">
                  <a:srgbClr val="DA0123">
                    <a:alpha val="40000"/>
                  </a:srgbClr>
                </a:glow>
              </a:effectLst>
              <a:uLnTx/>
              <a:uFillTx/>
              <a:latin typeface="Arial"/>
              <a:ea typeface="+mn-ea"/>
              <a:cs typeface="+mn-cs"/>
            </a:endParaRPr>
          </a:p>
        </p:txBody>
      </p:sp>
      <p:sp>
        <p:nvSpPr>
          <p:cNvPr id="12" name="Text Box 6"/>
          <p:cNvSpPr txBox="1">
            <a:spLocks noChangeArrowheads="1"/>
          </p:cNvSpPr>
          <p:nvPr/>
        </p:nvSpPr>
        <p:spPr bwMode="auto">
          <a:xfrm>
            <a:off x="3132138" y="6643688"/>
            <a:ext cx="567372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sv-SE" altLang="sv-SE" sz="1050" b="0" i="0" u="none" strike="noStrike" kern="1200" cap="none" spc="0" normalizeH="0" baseline="0" noProof="0">
                <a:ln>
                  <a:noFill/>
                </a:ln>
                <a:solidFill>
                  <a:srgbClr val="DA0123"/>
                </a:solidFill>
                <a:effectLst/>
                <a:uLnTx/>
                <a:uFillTx/>
                <a:latin typeface="Arial"/>
                <a:ea typeface="+mn-ea"/>
                <a:cs typeface="+mn-cs"/>
              </a:rPr>
              <a:t>Studievägledningen | Studentcentrum | Malmö universitet </a:t>
            </a:r>
          </a:p>
        </p:txBody>
      </p:sp>
      <p:graphicFrame>
        <p:nvGraphicFramePr>
          <p:cNvPr id="5" name="Platshållare för innehåll 4"/>
          <p:cNvGraphicFramePr>
            <a:graphicFrameLocks noGrp="1"/>
          </p:cNvGraphicFramePr>
          <p:nvPr>
            <p:ph idx="1"/>
          </p:nvPr>
        </p:nvGraphicFramePr>
        <p:xfrm>
          <a:off x="772013" y="1903526"/>
          <a:ext cx="7432650" cy="2768226"/>
        </p:xfrm>
        <a:graphic>
          <a:graphicData uri="http://schemas.openxmlformats.org/drawingml/2006/table">
            <a:tbl>
              <a:tblPr firstRow="1" bandRow="1">
                <a:tableStyleId>{5940675A-B579-460E-94D1-54222C63F5DA}</a:tableStyleId>
              </a:tblPr>
              <a:tblGrid>
                <a:gridCol w="2477550">
                  <a:extLst>
                    <a:ext uri="{9D8B030D-6E8A-4147-A177-3AD203B41FA5}">
                      <a16:colId xmlns:a16="http://schemas.microsoft.com/office/drawing/2014/main" val="1982225750"/>
                    </a:ext>
                  </a:extLst>
                </a:gridCol>
                <a:gridCol w="2477550">
                  <a:extLst>
                    <a:ext uri="{9D8B030D-6E8A-4147-A177-3AD203B41FA5}">
                      <a16:colId xmlns:a16="http://schemas.microsoft.com/office/drawing/2014/main" val="776277120"/>
                    </a:ext>
                  </a:extLst>
                </a:gridCol>
                <a:gridCol w="2477550">
                  <a:extLst>
                    <a:ext uri="{9D8B030D-6E8A-4147-A177-3AD203B41FA5}">
                      <a16:colId xmlns:a16="http://schemas.microsoft.com/office/drawing/2014/main" val="1004805208"/>
                    </a:ext>
                  </a:extLst>
                </a:gridCol>
              </a:tblGrid>
              <a:tr h="461371">
                <a:tc>
                  <a:txBody>
                    <a:bodyPr/>
                    <a:lstStyle/>
                    <a:p>
                      <a:pPr>
                        <a:spcAft>
                          <a:spcPts val="0"/>
                        </a:spcAft>
                      </a:pPr>
                      <a:r>
                        <a:rPr lang="sv-SE" sz="1600">
                          <a:effectLst/>
                        </a:rPr>
                        <a:t>Vad ska jag göra?</a:t>
                      </a:r>
                      <a:endParaRPr lang="sv-SE" sz="1600">
                        <a:effectLst/>
                        <a:latin typeface="Times New Roman" panose="02020603050405020304" pitchFamily="18" charset="0"/>
                        <a:ea typeface="Times New Roman" panose="02020603050405020304" pitchFamily="18" charset="0"/>
                      </a:endParaRPr>
                    </a:p>
                  </a:txBody>
                  <a:tcPr marL="57602" marR="57602" marT="0" marB="0"/>
                </a:tc>
                <a:tc>
                  <a:txBody>
                    <a:bodyPr/>
                    <a:lstStyle/>
                    <a:p>
                      <a:pPr>
                        <a:spcAft>
                          <a:spcPts val="0"/>
                        </a:spcAft>
                      </a:pPr>
                      <a:r>
                        <a:rPr lang="sv-SE" sz="1600">
                          <a:effectLst/>
                        </a:rPr>
                        <a:t>Hur ska jag göra det?</a:t>
                      </a:r>
                      <a:endParaRPr lang="sv-SE" sz="1600">
                        <a:effectLst/>
                        <a:latin typeface="Times New Roman" panose="02020603050405020304" pitchFamily="18" charset="0"/>
                        <a:ea typeface="Times New Roman" panose="02020603050405020304" pitchFamily="18" charset="0"/>
                      </a:endParaRPr>
                    </a:p>
                  </a:txBody>
                  <a:tcPr marL="57602" marR="57602" marT="0" marB="0"/>
                </a:tc>
                <a:tc>
                  <a:txBody>
                    <a:bodyPr/>
                    <a:lstStyle/>
                    <a:p>
                      <a:pPr>
                        <a:spcAft>
                          <a:spcPts val="0"/>
                        </a:spcAft>
                      </a:pPr>
                      <a:r>
                        <a:rPr lang="sv-SE" sz="1600">
                          <a:effectLst/>
                        </a:rPr>
                        <a:t>När ska jag göra det?</a:t>
                      </a:r>
                      <a:endParaRPr lang="sv-SE" sz="1600">
                        <a:effectLst/>
                        <a:latin typeface="Times New Roman" panose="02020603050405020304" pitchFamily="18" charset="0"/>
                        <a:ea typeface="Times New Roman" panose="02020603050405020304" pitchFamily="18" charset="0"/>
                      </a:endParaRPr>
                    </a:p>
                  </a:txBody>
                  <a:tcPr marL="57602" marR="57602" marT="0" marB="0"/>
                </a:tc>
                <a:extLst>
                  <a:ext uri="{0D108BD9-81ED-4DB2-BD59-A6C34878D82A}">
                    <a16:rowId xmlns:a16="http://schemas.microsoft.com/office/drawing/2014/main" val="955128916"/>
                  </a:ext>
                </a:extLst>
              </a:tr>
              <a:tr h="461371">
                <a:tc>
                  <a:txBody>
                    <a:bodyPr/>
                    <a:lstStyle/>
                    <a:p>
                      <a:endParaRPr lang="sv-SE"/>
                    </a:p>
                  </a:txBody>
                  <a:tcPr/>
                </a:tc>
                <a:tc>
                  <a:txBody>
                    <a:bodyPr/>
                    <a:lstStyle/>
                    <a:p>
                      <a:endParaRPr lang="sv-SE"/>
                    </a:p>
                  </a:txBody>
                  <a:tcPr/>
                </a:tc>
                <a:tc>
                  <a:txBody>
                    <a:bodyPr/>
                    <a:lstStyle/>
                    <a:p>
                      <a:endParaRPr lang="sv-SE"/>
                    </a:p>
                  </a:txBody>
                  <a:tcPr/>
                </a:tc>
                <a:extLst>
                  <a:ext uri="{0D108BD9-81ED-4DB2-BD59-A6C34878D82A}">
                    <a16:rowId xmlns:a16="http://schemas.microsoft.com/office/drawing/2014/main" val="3997619275"/>
                  </a:ext>
                </a:extLst>
              </a:tr>
              <a:tr h="461371">
                <a:tc>
                  <a:txBody>
                    <a:bodyPr/>
                    <a:lstStyle/>
                    <a:p>
                      <a:endParaRPr lang="sv-SE"/>
                    </a:p>
                  </a:txBody>
                  <a:tcPr/>
                </a:tc>
                <a:tc>
                  <a:txBody>
                    <a:bodyPr/>
                    <a:lstStyle/>
                    <a:p>
                      <a:endParaRPr lang="sv-SE"/>
                    </a:p>
                  </a:txBody>
                  <a:tcPr/>
                </a:tc>
                <a:tc>
                  <a:txBody>
                    <a:bodyPr/>
                    <a:lstStyle/>
                    <a:p>
                      <a:endParaRPr lang="sv-SE"/>
                    </a:p>
                  </a:txBody>
                  <a:tcPr/>
                </a:tc>
                <a:extLst>
                  <a:ext uri="{0D108BD9-81ED-4DB2-BD59-A6C34878D82A}">
                    <a16:rowId xmlns:a16="http://schemas.microsoft.com/office/drawing/2014/main" val="1719704098"/>
                  </a:ext>
                </a:extLst>
              </a:tr>
              <a:tr h="461371">
                <a:tc>
                  <a:txBody>
                    <a:bodyPr/>
                    <a:lstStyle/>
                    <a:p>
                      <a:endParaRPr lang="sv-SE"/>
                    </a:p>
                  </a:txBody>
                  <a:tcPr/>
                </a:tc>
                <a:tc>
                  <a:txBody>
                    <a:bodyPr/>
                    <a:lstStyle/>
                    <a:p>
                      <a:endParaRPr lang="sv-SE"/>
                    </a:p>
                  </a:txBody>
                  <a:tcPr/>
                </a:tc>
                <a:tc>
                  <a:txBody>
                    <a:bodyPr/>
                    <a:lstStyle/>
                    <a:p>
                      <a:endParaRPr lang="sv-SE"/>
                    </a:p>
                  </a:txBody>
                  <a:tcPr/>
                </a:tc>
                <a:extLst>
                  <a:ext uri="{0D108BD9-81ED-4DB2-BD59-A6C34878D82A}">
                    <a16:rowId xmlns:a16="http://schemas.microsoft.com/office/drawing/2014/main" val="1433045164"/>
                  </a:ext>
                </a:extLst>
              </a:tr>
              <a:tr h="461371">
                <a:tc>
                  <a:txBody>
                    <a:bodyPr/>
                    <a:lstStyle/>
                    <a:p>
                      <a:endParaRPr lang="sv-SE"/>
                    </a:p>
                  </a:txBody>
                  <a:tcPr/>
                </a:tc>
                <a:tc>
                  <a:txBody>
                    <a:bodyPr/>
                    <a:lstStyle/>
                    <a:p>
                      <a:endParaRPr lang="sv-SE"/>
                    </a:p>
                  </a:txBody>
                  <a:tcPr/>
                </a:tc>
                <a:tc>
                  <a:txBody>
                    <a:bodyPr/>
                    <a:lstStyle/>
                    <a:p>
                      <a:endParaRPr lang="sv-SE"/>
                    </a:p>
                  </a:txBody>
                  <a:tcPr/>
                </a:tc>
                <a:extLst>
                  <a:ext uri="{0D108BD9-81ED-4DB2-BD59-A6C34878D82A}">
                    <a16:rowId xmlns:a16="http://schemas.microsoft.com/office/drawing/2014/main" val="2653119739"/>
                  </a:ext>
                </a:extLst>
              </a:tr>
              <a:tr h="461371">
                <a:tc>
                  <a:txBody>
                    <a:bodyPr/>
                    <a:lstStyle/>
                    <a:p>
                      <a:endParaRPr lang="sv-SE"/>
                    </a:p>
                  </a:txBody>
                  <a:tcPr/>
                </a:tc>
                <a:tc>
                  <a:txBody>
                    <a:bodyPr/>
                    <a:lstStyle/>
                    <a:p>
                      <a:endParaRPr lang="sv-SE"/>
                    </a:p>
                  </a:txBody>
                  <a:tcPr/>
                </a:tc>
                <a:tc>
                  <a:txBody>
                    <a:bodyPr/>
                    <a:lstStyle/>
                    <a:p>
                      <a:endParaRPr lang="sv-SE"/>
                    </a:p>
                  </a:txBody>
                  <a:tcPr/>
                </a:tc>
                <a:extLst>
                  <a:ext uri="{0D108BD9-81ED-4DB2-BD59-A6C34878D82A}">
                    <a16:rowId xmlns:a16="http://schemas.microsoft.com/office/drawing/2014/main" val="2819555922"/>
                  </a:ext>
                </a:extLst>
              </a:tr>
            </a:tbl>
          </a:graphicData>
        </a:graphic>
      </p:graphicFrame>
    </p:spTree>
    <p:extLst>
      <p:ext uri="{BB962C8B-B14F-4D97-AF65-F5344CB8AC3E}">
        <p14:creationId xmlns:p14="http://schemas.microsoft.com/office/powerpoint/2010/main" val="244350635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ubrik 11"/>
          <p:cNvSpPr>
            <a:spLocks noGrp="1"/>
          </p:cNvSpPr>
          <p:nvPr>
            <p:ph type="ctrTitle" idx="4294967295"/>
          </p:nvPr>
        </p:nvSpPr>
        <p:spPr>
          <a:xfrm>
            <a:off x="0" y="1125538"/>
            <a:ext cx="3024188" cy="431800"/>
          </a:xfrm>
        </p:spPr>
        <p:txBody>
          <a:bodyPr/>
          <a:lstStyle/>
          <a:p>
            <a:pPr algn="l" eaLnBrk="1" hangingPunct="1"/>
            <a:r>
              <a:rPr lang="sv-SE" sz="2000"/>
              <a:t>Graden av förvirring/</a:t>
            </a:r>
            <a:br>
              <a:rPr lang="sv-SE" sz="2000"/>
            </a:br>
            <a:r>
              <a:rPr lang="sv-SE" sz="2000"/>
              <a:t>vägledningsbehov</a:t>
            </a:r>
            <a:br>
              <a:rPr lang="sv-SE" sz="3200"/>
            </a:br>
            <a:endParaRPr lang="sv-SE" sz="3200"/>
          </a:p>
        </p:txBody>
      </p:sp>
      <p:sp>
        <p:nvSpPr>
          <p:cNvPr id="33794" name="Rubrik 11"/>
          <p:cNvSpPr>
            <a:spLocks/>
          </p:cNvSpPr>
          <p:nvPr/>
        </p:nvSpPr>
        <p:spPr bwMode="auto">
          <a:xfrm>
            <a:off x="-1549400" y="115888"/>
            <a:ext cx="7489825" cy="4318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2800" b="0" i="0" u="none" strike="noStrike" kern="1200" cap="none" spc="0" normalizeH="0" baseline="0" noProof="0">
                <a:ln>
                  <a:noFill/>
                </a:ln>
                <a:solidFill>
                  <a:srgbClr val="CC0000"/>
                </a:solidFill>
                <a:effectLst/>
                <a:uLnTx/>
                <a:uFillTx/>
                <a:latin typeface="Calibri" pitchFamily="34" charset="0"/>
                <a:ea typeface="+mn-ea"/>
                <a:cs typeface="Arial" charset="0"/>
              </a:rPr>
              <a:t>Val av insats utifrån behov</a:t>
            </a:r>
            <a:endParaRPr kumimoji="0" lang="sv-SE" sz="4000" b="0" i="0" u="none" strike="noStrike" kern="1200" cap="none" spc="0" normalizeH="0" baseline="0" noProof="0">
              <a:ln>
                <a:noFill/>
              </a:ln>
              <a:solidFill>
                <a:srgbClr val="CC0000"/>
              </a:solidFill>
              <a:effectLst/>
              <a:uLnTx/>
              <a:uFillTx/>
              <a:latin typeface="Calibri" pitchFamily="34" charset="0"/>
              <a:ea typeface="+mn-ea"/>
              <a:cs typeface="Arial" charset="0"/>
            </a:endParaRPr>
          </a:p>
        </p:txBody>
      </p:sp>
      <p:sp>
        <p:nvSpPr>
          <p:cNvPr id="33795" name="Rubrik 11"/>
          <p:cNvSpPr>
            <a:spLocks/>
          </p:cNvSpPr>
          <p:nvPr/>
        </p:nvSpPr>
        <p:spPr bwMode="auto">
          <a:xfrm>
            <a:off x="1403350" y="1033174"/>
            <a:ext cx="6337300" cy="4318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2000" b="0" i="0" u="none" strike="noStrike" kern="1200" cap="none" spc="0" normalizeH="0" baseline="0" noProof="0">
                <a:ln>
                  <a:noFill/>
                </a:ln>
                <a:solidFill>
                  <a:prstClr val="black"/>
                </a:solidFill>
                <a:effectLst/>
                <a:uLnTx/>
                <a:uFillTx/>
                <a:latin typeface="Calibri" pitchFamily="34" charset="0"/>
                <a:ea typeface="+mn-ea"/>
                <a:cs typeface="Arial" charset="0"/>
              </a:rPr>
              <a:t>Vad vägleda kring?</a:t>
            </a:r>
            <a:endParaRPr kumimoji="0" lang="sv-SE" sz="3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3796" name="Rubrik 11"/>
          <p:cNvSpPr>
            <a:spLocks/>
          </p:cNvSpPr>
          <p:nvPr/>
        </p:nvSpPr>
        <p:spPr bwMode="auto">
          <a:xfrm>
            <a:off x="6300788" y="1052513"/>
            <a:ext cx="4392612" cy="431800"/>
          </a:xfrm>
          <a:prstGeom prst="rect">
            <a:avLst/>
          </a:prstGeom>
          <a:noFill/>
          <a:ln w="9525">
            <a:noFill/>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2000" b="0" i="0" u="none" strike="noStrike" kern="1200" cap="none" spc="0" normalizeH="0" baseline="0" noProof="0">
                <a:ln>
                  <a:noFill/>
                </a:ln>
                <a:solidFill>
                  <a:prstClr val="black"/>
                </a:solidFill>
                <a:effectLst/>
                <a:uLnTx/>
                <a:uFillTx/>
                <a:latin typeface="Calibri" pitchFamily="34" charset="0"/>
                <a:ea typeface="+mn-ea"/>
                <a:cs typeface="Arial" charset="0"/>
              </a:rPr>
              <a:t>Hur göra det?</a:t>
            </a:r>
            <a:endParaRPr kumimoji="0" lang="sv-SE" sz="3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3797" name="Line 14"/>
          <p:cNvSpPr>
            <a:spLocks noChangeShapeType="1"/>
          </p:cNvSpPr>
          <p:nvPr/>
        </p:nvSpPr>
        <p:spPr bwMode="auto">
          <a:xfrm>
            <a:off x="179388" y="1484313"/>
            <a:ext cx="8640762" cy="0"/>
          </a:xfrm>
          <a:prstGeom prst="line">
            <a:avLst/>
          </a:prstGeom>
          <a:no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3798" name="Rubrik 11"/>
          <p:cNvSpPr>
            <a:spLocks/>
          </p:cNvSpPr>
          <p:nvPr/>
        </p:nvSpPr>
        <p:spPr bwMode="auto">
          <a:xfrm>
            <a:off x="107950" y="1844675"/>
            <a:ext cx="3240088" cy="431800"/>
          </a:xfrm>
          <a:prstGeom prst="rect">
            <a:avLst/>
          </a:prstGeom>
          <a:noFill/>
          <a:ln w="9525">
            <a:noFill/>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2000" b="0" i="0" u="none" strike="noStrike" kern="1200" cap="none" spc="0" normalizeH="0" baseline="0" noProof="0">
                <a:ln>
                  <a:noFill/>
                </a:ln>
                <a:solidFill>
                  <a:prstClr val="black"/>
                </a:solidFill>
                <a:effectLst/>
                <a:uLnTx/>
                <a:uFillTx/>
                <a:latin typeface="Calibri" pitchFamily="34" charset="0"/>
                <a:ea typeface="+mn-ea"/>
                <a:cs typeface="Arial" charset="0"/>
              </a:rPr>
              <a:t>1. Ingen aning vad jag vill</a:t>
            </a:r>
            <a:endParaRPr kumimoji="0" lang="sv-SE" sz="3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3799" name="Rubrik 11"/>
          <p:cNvSpPr>
            <a:spLocks/>
          </p:cNvSpPr>
          <p:nvPr/>
        </p:nvSpPr>
        <p:spPr bwMode="auto">
          <a:xfrm>
            <a:off x="107950" y="2781300"/>
            <a:ext cx="3240088" cy="431800"/>
          </a:xfrm>
          <a:prstGeom prst="rect">
            <a:avLst/>
          </a:prstGeom>
          <a:noFill/>
          <a:ln w="9525">
            <a:noFill/>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2000" b="0" i="0" u="none" strike="noStrike" kern="1200" cap="none" spc="0" normalizeH="0" baseline="0" noProof="0">
                <a:ln>
                  <a:noFill/>
                </a:ln>
                <a:solidFill>
                  <a:prstClr val="black"/>
                </a:solidFill>
                <a:effectLst/>
                <a:uLnTx/>
                <a:uFillTx/>
                <a:latin typeface="Calibri" pitchFamily="34" charset="0"/>
                <a:ea typeface="+mn-ea"/>
                <a:cs typeface="Arial" charset="0"/>
              </a:rPr>
              <a:t>2. Vet organisation </a:t>
            </a:r>
            <a:endParaRPr kumimoji="0" lang="sv-SE" sz="3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3800" name="Rubrik 11"/>
          <p:cNvSpPr>
            <a:spLocks/>
          </p:cNvSpPr>
          <p:nvPr/>
        </p:nvSpPr>
        <p:spPr bwMode="auto">
          <a:xfrm>
            <a:off x="107950" y="3860800"/>
            <a:ext cx="3240088" cy="431800"/>
          </a:xfrm>
          <a:prstGeom prst="rect">
            <a:avLst/>
          </a:prstGeom>
          <a:noFill/>
          <a:ln w="9525">
            <a:noFill/>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2000" b="0" i="0" u="none" strike="noStrike" kern="1200" cap="none" spc="0" normalizeH="0" baseline="0" noProof="0">
                <a:ln>
                  <a:noFill/>
                </a:ln>
                <a:solidFill>
                  <a:prstClr val="black"/>
                </a:solidFill>
                <a:effectLst/>
                <a:uLnTx/>
                <a:uFillTx/>
                <a:latin typeface="Calibri" pitchFamily="34" charset="0"/>
                <a:ea typeface="+mn-ea"/>
                <a:cs typeface="Arial" charset="0"/>
              </a:rPr>
              <a:t>3. Vet bransch </a:t>
            </a:r>
            <a:br>
              <a:rPr kumimoji="0" lang="sv-SE" sz="2000" b="0" i="0" u="none" strike="noStrike" kern="1200" cap="none" spc="0" normalizeH="0" baseline="0" noProof="0">
                <a:ln>
                  <a:noFill/>
                </a:ln>
                <a:solidFill>
                  <a:prstClr val="black"/>
                </a:solidFill>
                <a:effectLst/>
                <a:uLnTx/>
                <a:uFillTx/>
                <a:latin typeface="Calibri" pitchFamily="34" charset="0"/>
                <a:ea typeface="+mn-ea"/>
                <a:cs typeface="Arial" charset="0"/>
              </a:rPr>
            </a:br>
            <a:r>
              <a:rPr kumimoji="0" lang="sv-SE" sz="2000" b="0" i="0" u="none" strike="noStrike" kern="1200" cap="none" spc="0" normalizeH="0" baseline="0" noProof="0">
                <a:ln>
                  <a:noFill/>
                </a:ln>
                <a:solidFill>
                  <a:prstClr val="black"/>
                </a:solidFill>
                <a:effectLst/>
                <a:uLnTx/>
                <a:uFillTx/>
                <a:latin typeface="Calibri" pitchFamily="34" charset="0"/>
                <a:ea typeface="+mn-ea"/>
                <a:cs typeface="Arial" charset="0"/>
              </a:rPr>
              <a:t>men inte org.</a:t>
            </a:r>
            <a:endParaRPr kumimoji="0" lang="sv-SE" sz="3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3801" name="Rubrik 11"/>
          <p:cNvSpPr>
            <a:spLocks/>
          </p:cNvSpPr>
          <p:nvPr/>
        </p:nvSpPr>
        <p:spPr bwMode="auto">
          <a:xfrm>
            <a:off x="107950" y="4941888"/>
            <a:ext cx="3240088" cy="431800"/>
          </a:xfrm>
          <a:prstGeom prst="rect">
            <a:avLst/>
          </a:prstGeom>
          <a:noFill/>
          <a:ln w="9525">
            <a:noFill/>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2000" b="0" i="0" u="none" strike="noStrike" kern="1200" cap="none" spc="0" normalizeH="0" baseline="0" noProof="0">
                <a:ln>
                  <a:noFill/>
                </a:ln>
                <a:solidFill>
                  <a:prstClr val="black"/>
                </a:solidFill>
                <a:effectLst/>
                <a:uLnTx/>
                <a:uFillTx/>
                <a:latin typeface="Calibri" pitchFamily="34" charset="0"/>
                <a:ea typeface="+mn-ea"/>
                <a:cs typeface="Arial" charset="0"/>
              </a:rPr>
              <a:t>4. Vet yrkesroll men inte bransch, org, ag.</a:t>
            </a:r>
            <a:endParaRPr kumimoji="0" lang="sv-SE" sz="3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3802" name="Rubrik 11"/>
          <p:cNvSpPr>
            <a:spLocks/>
          </p:cNvSpPr>
          <p:nvPr/>
        </p:nvSpPr>
        <p:spPr bwMode="auto">
          <a:xfrm>
            <a:off x="107950" y="5949950"/>
            <a:ext cx="3240088" cy="431800"/>
          </a:xfrm>
          <a:prstGeom prst="rect">
            <a:avLst/>
          </a:prstGeom>
          <a:noFill/>
          <a:ln w="9525">
            <a:noFill/>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2000" b="0" i="0" u="none" strike="noStrike" kern="1200" cap="none" spc="0" normalizeH="0" baseline="0" noProof="0">
                <a:ln>
                  <a:noFill/>
                </a:ln>
                <a:solidFill>
                  <a:prstClr val="black"/>
                </a:solidFill>
                <a:effectLst/>
                <a:uLnTx/>
                <a:uFillTx/>
                <a:latin typeface="Calibri" pitchFamily="34" charset="0"/>
                <a:ea typeface="+mn-ea"/>
                <a:cs typeface="Arial" charset="0"/>
              </a:rPr>
              <a:t>5. Vet yrkesroll och bransch</a:t>
            </a:r>
            <a:endParaRPr kumimoji="0" lang="sv-SE" sz="3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56340" name="Rubrik 11"/>
          <p:cNvSpPr>
            <a:spLocks/>
          </p:cNvSpPr>
          <p:nvPr/>
        </p:nvSpPr>
        <p:spPr bwMode="auto">
          <a:xfrm>
            <a:off x="3492500" y="1844675"/>
            <a:ext cx="2303463" cy="431800"/>
          </a:xfrm>
          <a:prstGeom prst="rect">
            <a:avLst/>
          </a:prstGeom>
          <a:noFill/>
          <a:ln w="9525">
            <a:noFill/>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2000" b="0" i="0" u="none" strike="noStrike" kern="1200" cap="none" spc="0" normalizeH="0" baseline="0" noProof="0">
                <a:ln>
                  <a:noFill/>
                </a:ln>
                <a:solidFill>
                  <a:prstClr val="black"/>
                </a:solidFill>
                <a:effectLst/>
                <a:uLnTx/>
                <a:uFillTx/>
                <a:latin typeface="Calibri" pitchFamily="34" charset="0"/>
                <a:ea typeface="+mn-ea"/>
                <a:cs typeface="Arial" charset="0"/>
              </a:rPr>
              <a:t>VAD och VAR</a:t>
            </a:r>
            <a:endParaRPr kumimoji="0" lang="sv-SE" sz="3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56341" name="Rubrik 11"/>
          <p:cNvSpPr>
            <a:spLocks/>
          </p:cNvSpPr>
          <p:nvPr/>
        </p:nvSpPr>
        <p:spPr bwMode="auto">
          <a:xfrm>
            <a:off x="6300788" y="1989138"/>
            <a:ext cx="3241675" cy="431800"/>
          </a:xfrm>
          <a:prstGeom prst="rect">
            <a:avLst/>
          </a:prstGeom>
          <a:noFill/>
          <a:ln w="9525">
            <a:noFill/>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2000" b="0" i="0" u="none" strike="noStrike" kern="1200" cap="none" spc="0" normalizeH="0" baseline="0" noProof="0">
                <a:ln>
                  <a:noFill/>
                </a:ln>
                <a:solidFill>
                  <a:prstClr val="black"/>
                </a:solidFill>
                <a:effectLst/>
                <a:uLnTx/>
                <a:uFillTx/>
                <a:latin typeface="Calibri" pitchFamily="34" charset="0"/>
                <a:ea typeface="+mn-ea"/>
                <a:cs typeface="Arial" charset="0"/>
              </a:rPr>
              <a:t>Identifiera kompetenser, värderingar, intressen</a:t>
            </a:r>
            <a:endParaRPr kumimoji="0" lang="sv-SE" sz="3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56342" name="Rubrik 11"/>
          <p:cNvSpPr>
            <a:spLocks/>
          </p:cNvSpPr>
          <p:nvPr/>
        </p:nvSpPr>
        <p:spPr bwMode="auto">
          <a:xfrm>
            <a:off x="3492500" y="2781300"/>
            <a:ext cx="2303463" cy="431800"/>
          </a:xfrm>
          <a:prstGeom prst="rect">
            <a:avLst/>
          </a:prstGeom>
          <a:noFill/>
          <a:ln w="9525">
            <a:noFill/>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2000" b="0" i="0" u="none" strike="noStrike" kern="1200" cap="none" spc="0" normalizeH="0" baseline="0" noProof="0">
                <a:ln>
                  <a:noFill/>
                </a:ln>
                <a:solidFill>
                  <a:prstClr val="black"/>
                </a:solidFill>
                <a:effectLst/>
                <a:uLnTx/>
                <a:uFillTx/>
                <a:latin typeface="Calibri" pitchFamily="34" charset="0"/>
                <a:ea typeface="+mn-ea"/>
                <a:cs typeface="Arial" charset="0"/>
              </a:rPr>
              <a:t>VAD (yrkesroll)</a:t>
            </a:r>
            <a:endParaRPr kumimoji="0" lang="sv-SE" sz="3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56343" name="Rubrik 11"/>
          <p:cNvSpPr>
            <a:spLocks/>
          </p:cNvSpPr>
          <p:nvPr/>
        </p:nvSpPr>
        <p:spPr bwMode="auto">
          <a:xfrm>
            <a:off x="6300788" y="2781300"/>
            <a:ext cx="2698750" cy="431800"/>
          </a:xfrm>
          <a:prstGeom prst="rect">
            <a:avLst/>
          </a:prstGeom>
          <a:noFill/>
          <a:ln w="9525">
            <a:noFill/>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2000" b="0" i="0" u="none" strike="noStrike" kern="1200" cap="none" spc="0" normalizeH="0" baseline="0" noProof="0">
                <a:ln>
                  <a:noFill/>
                </a:ln>
                <a:solidFill>
                  <a:prstClr val="black"/>
                </a:solidFill>
                <a:effectLst/>
                <a:uLnTx/>
                <a:uFillTx/>
                <a:latin typeface="Calibri" pitchFamily="34" charset="0"/>
                <a:ea typeface="+mn-ea"/>
                <a:cs typeface="Arial" charset="0"/>
              </a:rPr>
              <a:t>Identifiera kompetenser</a:t>
            </a:r>
            <a:endParaRPr kumimoji="0" lang="sv-SE" sz="3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56344" name="Rubrik 11"/>
          <p:cNvSpPr>
            <a:spLocks/>
          </p:cNvSpPr>
          <p:nvPr/>
        </p:nvSpPr>
        <p:spPr bwMode="auto">
          <a:xfrm>
            <a:off x="3492500" y="3716338"/>
            <a:ext cx="2698750" cy="431800"/>
          </a:xfrm>
          <a:prstGeom prst="rect">
            <a:avLst/>
          </a:prstGeom>
          <a:noFill/>
          <a:ln w="9525">
            <a:noFill/>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2000" b="0" i="0" u="none" strike="noStrike" kern="1200" cap="none" spc="0" normalizeH="0" baseline="0" noProof="0">
                <a:ln>
                  <a:noFill/>
                </a:ln>
                <a:solidFill>
                  <a:prstClr val="black"/>
                </a:solidFill>
                <a:effectLst/>
                <a:uLnTx/>
                <a:uFillTx/>
                <a:latin typeface="Calibri" pitchFamily="34" charset="0"/>
                <a:ea typeface="+mn-ea"/>
                <a:cs typeface="Arial" charset="0"/>
              </a:rPr>
              <a:t>VAR inom bransch</a:t>
            </a:r>
            <a:endParaRPr kumimoji="0" lang="sv-SE" sz="3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56345" name="Rubrik 11"/>
          <p:cNvSpPr>
            <a:spLocks/>
          </p:cNvSpPr>
          <p:nvPr/>
        </p:nvSpPr>
        <p:spPr bwMode="auto">
          <a:xfrm>
            <a:off x="6300788" y="3933825"/>
            <a:ext cx="2698750" cy="431800"/>
          </a:xfrm>
          <a:prstGeom prst="rect">
            <a:avLst/>
          </a:prstGeom>
          <a:noFill/>
          <a:ln w="9525">
            <a:noFill/>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2000" b="0" i="0" u="none" strike="noStrike" kern="1200" cap="none" spc="0" normalizeH="0" baseline="0" noProof="0">
                <a:ln>
                  <a:noFill/>
                </a:ln>
                <a:solidFill>
                  <a:prstClr val="black"/>
                </a:solidFill>
                <a:effectLst/>
                <a:uLnTx/>
                <a:uFillTx/>
                <a:latin typeface="Calibri" pitchFamily="34" charset="0"/>
                <a:ea typeface="+mn-ea"/>
                <a:cs typeface="Arial" charset="0"/>
              </a:rPr>
              <a:t>Identifiera värderingar och koppla till org. (namnge)</a:t>
            </a:r>
            <a:endParaRPr kumimoji="0" lang="sv-SE" sz="3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56346" name="Rubrik 11"/>
          <p:cNvSpPr>
            <a:spLocks/>
          </p:cNvSpPr>
          <p:nvPr/>
        </p:nvSpPr>
        <p:spPr bwMode="auto">
          <a:xfrm>
            <a:off x="3492500" y="4797425"/>
            <a:ext cx="2698750" cy="431800"/>
          </a:xfrm>
          <a:prstGeom prst="rect">
            <a:avLst/>
          </a:prstGeom>
          <a:noFill/>
          <a:ln w="9525">
            <a:noFill/>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2000" b="0" i="0" u="none" strike="noStrike" kern="1200" cap="none" spc="0" normalizeH="0" baseline="0" noProof="0">
                <a:ln>
                  <a:noFill/>
                </a:ln>
                <a:solidFill>
                  <a:prstClr val="black"/>
                </a:solidFill>
                <a:effectLst/>
                <a:uLnTx/>
                <a:uFillTx/>
                <a:latin typeface="Calibri" pitchFamily="34" charset="0"/>
                <a:ea typeface="+mn-ea"/>
                <a:cs typeface="Arial" charset="0"/>
              </a:rPr>
              <a:t>VAR (hela)</a:t>
            </a:r>
            <a:endParaRPr kumimoji="0" lang="sv-SE" sz="3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56347" name="Rubrik 11"/>
          <p:cNvSpPr>
            <a:spLocks/>
          </p:cNvSpPr>
          <p:nvPr/>
        </p:nvSpPr>
        <p:spPr bwMode="auto">
          <a:xfrm>
            <a:off x="6300788" y="5084763"/>
            <a:ext cx="2698750" cy="431800"/>
          </a:xfrm>
          <a:prstGeom prst="rect">
            <a:avLst/>
          </a:prstGeom>
          <a:noFill/>
          <a:ln w="9525">
            <a:noFill/>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2000" b="0" i="0" u="none" strike="noStrike" kern="1200" cap="none" spc="0" normalizeH="0" baseline="0" noProof="0">
                <a:ln>
                  <a:noFill/>
                </a:ln>
                <a:solidFill>
                  <a:prstClr val="black"/>
                </a:solidFill>
                <a:effectLst/>
                <a:uLnTx/>
                <a:uFillTx/>
                <a:latin typeface="Calibri" pitchFamily="34" charset="0"/>
                <a:ea typeface="+mn-ea"/>
                <a:cs typeface="Arial" charset="0"/>
              </a:rPr>
              <a:t>Identifiera värderingar, intressen och koppla till bransch, org, ag</a:t>
            </a:r>
            <a:endParaRPr kumimoji="0" lang="sv-SE" sz="3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56348" name="Rubrik 11"/>
          <p:cNvSpPr>
            <a:spLocks/>
          </p:cNvSpPr>
          <p:nvPr/>
        </p:nvSpPr>
        <p:spPr bwMode="auto">
          <a:xfrm>
            <a:off x="3492500" y="5949950"/>
            <a:ext cx="2698750" cy="431800"/>
          </a:xfrm>
          <a:prstGeom prst="rect">
            <a:avLst/>
          </a:prstGeom>
          <a:noFill/>
          <a:ln w="9525">
            <a:noFill/>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2000" b="0" i="0" u="none" strike="noStrike" kern="1200" cap="none" spc="0" normalizeH="0" baseline="0" noProof="0">
                <a:ln>
                  <a:noFill/>
                </a:ln>
                <a:solidFill>
                  <a:prstClr val="black"/>
                </a:solidFill>
                <a:effectLst/>
                <a:uLnTx/>
                <a:uFillTx/>
                <a:latin typeface="Calibri" pitchFamily="34" charset="0"/>
                <a:ea typeface="+mn-ea"/>
                <a:cs typeface="Arial" charset="0"/>
              </a:rPr>
              <a:t>HUR</a:t>
            </a:r>
            <a:endParaRPr kumimoji="0" lang="sv-SE" sz="3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56349" name="Rubrik 11"/>
          <p:cNvSpPr>
            <a:spLocks/>
          </p:cNvSpPr>
          <p:nvPr/>
        </p:nvSpPr>
        <p:spPr bwMode="auto">
          <a:xfrm>
            <a:off x="6267451" y="6134884"/>
            <a:ext cx="2698750" cy="431800"/>
          </a:xfrm>
          <a:prstGeom prst="rect">
            <a:avLst/>
          </a:prstGeom>
          <a:noFill/>
          <a:ln w="9525">
            <a:noFill/>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2000" b="0" i="0" u="none" strike="noStrike" kern="1200" cap="none" spc="0" normalizeH="0" baseline="0" noProof="0">
                <a:ln>
                  <a:noFill/>
                </a:ln>
                <a:solidFill>
                  <a:prstClr val="black"/>
                </a:solidFill>
                <a:effectLst/>
                <a:uLnTx/>
                <a:uFillTx/>
                <a:latin typeface="Calibri" pitchFamily="34" charset="0"/>
                <a:ea typeface="+mn-ea"/>
                <a:cs typeface="Arial" charset="0"/>
              </a:rPr>
              <a:t>Skaffa information (utsikt) och utveckla strategi</a:t>
            </a:r>
            <a:endParaRPr kumimoji="0" lang="sv-SE" sz="3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3813" name="Line 30"/>
          <p:cNvSpPr>
            <a:spLocks noChangeShapeType="1"/>
          </p:cNvSpPr>
          <p:nvPr/>
        </p:nvSpPr>
        <p:spPr bwMode="auto">
          <a:xfrm>
            <a:off x="3203575" y="1484313"/>
            <a:ext cx="0" cy="5373687"/>
          </a:xfrm>
          <a:prstGeom prst="line">
            <a:avLst/>
          </a:prstGeom>
          <a:no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3814" name="Line 31"/>
          <p:cNvSpPr>
            <a:spLocks noChangeShapeType="1"/>
          </p:cNvSpPr>
          <p:nvPr/>
        </p:nvSpPr>
        <p:spPr bwMode="auto">
          <a:xfrm>
            <a:off x="6084888" y="1484313"/>
            <a:ext cx="0" cy="5373687"/>
          </a:xfrm>
          <a:prstGeom prst="line">
            <a:avLst/>
          </a:prstGeom>
          <a:no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0313" y="73235"/>
            <a:ext cx="952381" cy="1117460"/>
          </a:xfrm>
          <a:prstGeom prst="rect">
            <a:avLst/>
          </a:prstGeom>
        </p:spPr>
      </p:pic>
    </p:spTree>
    <p:extLst>
      <p:ext uri="{BB962C8B-B14F-4D97-AF65-F5344CB8AC3E}">
        <p14:creationId xmlns:p14="http://schemas.microsoft.com/office/powerpoint/2010/main" val="20092614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40"/>
                                        </p:tgtEl>
                                        <p:attrNameLst>
                                          <p:attrName>style.visibility</p:attrName>
                                        </p:attrNameLst>
                                      </p:cBhvr>
                                      <p:to>
                                        <p:strVal val="visible"/>
                                      </p:to>
                                    </p:set>
                                    <p:animEffect transition="in" filter="blinds(horizontal)">
                                      <p:cBhvr>
                                        <p:cTn id="7" dur="500"/>
                                        <p:tgtEl>
                                          <p:spTgt spid="563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341"/>
                                        </p:tgtEl>
                                        <p:attrNameLst>
                                          <p:attrName>style.visibility</p:attrName>
                                        </p:attrNameLst>
                                      </p:cBhvr>
                                      <p:to>
                                        <p:strVal val="visible"/>
                                      </p:to>
                                    </p:set>
                                    <p:animEffect transition="in" filter="blinds(horizontal)">
                                      <p:cBhvr>
                                        <p:cTn id="12" dur="500"/>
                                        <p:tgtEl>
                                          <p:spTgt spid="5634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342"/>
                                        </p:tgtEl>
                                        <p:attrNameLst>
                                          <p:attrName>style.visibility</p:attrName>
                                        </p:attrNameLst>
                                      </p:cBhvr>
                                      <p:to>
                                        <p:strVal val="visible"/>
                                      </p:to>
                                    </p:set>
                                    <p:animEffect transition="in" filter="blinds(horizontal)">
                                      <p:cBhvr>
                                        <p:cTn id="17" dur="500"/>
                                        <p:tgtEl>
                                          <p:spTgt spid="5634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6343"/>
                                        </p:tgtEl>
                                        <p:attrNameLst>
                                          <p:attrName>style.visibility</p:attrName>
                                        </p:attrNameLst>
                                      </p:cBhvr>
                                      <p:to>
                                        <p:strVal val="visible"/>
                                      </p:to>
                                    </p:set>
                                    <p:animEffect transition="in" filter="blinds(horizontal)">
                                      <p:cBhvr>
                                        <p:cTn id="22" dur="500"/>
                                        <p:tgtEl>
                                          <p:spTgt spid="5634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6344"/>
                                        </p:tgtEl>
                                        <p:attrNameLst>
                                          <p:attrName>style.visibility</p:attrName>
                                        </p:attrNameLst>
                                      </p:cBhvr>
                                      <p:to>
                                        <p:strVal val="visible"/>
                                      </p:to>
                                    </p:set>
                                    <p:animEffect transition="in" filter="blinds(horizontal)">
                                      <p:cBhvr>
                                        <p:cTn id="27" dur="500"/>
                                        <p:tgtEl>
                                          <p:spTgt spid="5634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6345"/>
                                        </p:tgtEl>
                                        <p:attrNameLst>
                                          <p:attrName>style.visibility</p:attrName>
                                        </p:attrNameLst>
                                      </p:cBhvr>
                                      <p:to>
                                        <p:strVal val="visible"/>
                                      </p:to>
                                    </p:set>
                                    <p:animEffect transition="in" filter="blinds(horizontal)">
                                      <p:cBhvr>
                                        <p:cTn id="32" dur="500"/>
                                        <p:tgtEl>
                                          <p:spTgt spid="5634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6346"/>
                                        </p:tgtEl>
                                        <p:attrNameLst>
                                          <p:attrName>style.visibility</p:attrName>
                                        </p:attrNameLst>
                                      </p:cBhvr>
                                      <p:to>
                                        <p:strVal val="visible"/>
                                      </p:to>
                                    </p:set>
                                    <p:animEffect transition="in" filter="blinds(horizontal)">
                                      <p:cBhvr>
                                        <p:cTn id="37" dur="500"/>
                                        <p:tgtEl>
                                          <p:spTgt spid="5634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6347"/>
                                        </p:tgtEl>
                                        <p:attrNameLst>
                                          <p:attrName>style.visibility</p:attrName>
                                        </p:attrNameLst>
                                      </p:cBhvr>
                                      <p:to>
                                        <p:strVal val="visible"/>
                                      </p:to>
                                    </p:set>
                                    <p:animEffect transition="in" filter="blinds(horizontal)">
                                      <p:cBhvr>
                                        <p:cTn id="42" dur="500"/>
                                        <p:tgtEl>
                                          <p:spTgt spid="5634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6348"/>
                                        </p:tgtEl>
                                        <p:attrNameLst>
                                          <p:attrName>style.visibility</p:attrName>
                                        </p:attrNameLst>
                                      </p:cBhvr>
                                      <p:to>
                                        <p:strVal val="visible"/>
                                      </p:to>
                                    </p:set>
                                    <p:animEffect transition="in" filter="blinds(horizontal)">
                                      <p:cBhvr>
                                        <p:cTn id="47" dur="500"/>
                                        <p:tgtEl>
                                          <p:spTgt spid="5634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6349"/>
                                        </p:tgtEl>
                                        <p:attrNameLst>
                                          <p:attrName>style.visibility</p:attrName>
                                        </p:attrNameLst>
                                      </p:cBhvr>
                                      <p:to>
                                        <p:strVal val="visible"/>
                                      </p:to>
                                    </p:set>
                                    <p:animEffect transition="in" filter="blinds(horizontal)">
                                      <p:cBhvr>
                                        <p:cTn id="52" dur="500"/>
                                        <p:tgtEl>
                                          <p:spTgt spid="56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40" grpId="0"/>
      <p:bldP spid="56341" grpId="0"/>
      <p:bldP spid="56342" grpId="0"/>
      <p:bldP spid="56343" grpId="0"/>
      <p:bldP spid="56344" grpId="0"/>
      <p:bldP spid="56345" grpId="0"/>
      <p:bldP spid="56346" grpId="0"/>
      <p:bldP spid="56347" grpId="0"/>
      <p:bldP spid="56348" grpId="0"/>
      <p:bldP spid="563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endParaRPr lang="sv-SE"/>
          </a:p>
        </p:txBody>
      </p:sp>
    </p:spTree>
    <p:extLst>
      <p:ext uri="{BB962C8B-B14F-4D97-AF65-F5344CB8AC3E}">
        <p14:creationId xmlns:p14="http://schemas.microsoft.com/office/powerpoint/2010/main" val="34393215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6" name="Rectangle 4"/>
          <p:cNvSpPr>
            <a:spLocks noChangeArrowheads="1"/>
          </p:cNvSpPr>
          <p:nvPr/>
        </p:nvSpPr>
        <p:spPr bwMode="auto">
          <a:xfrm>
            <a:off x="0" y="793568"/>
            <a:ext cx="8229600" cy="603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400">
                <a:solidFill>
                  <a:schemeClr val="tx2"/>
                </a:solidFill>
                <a:effectLst>
                  <a:outerShdw blurRad="38100" dist="38100" dir="2700000" algn="tl">
                    <a:srgbClr val="000000"/>
                  </a:outerShdw>
                </a:effectLst>
                <a:latin typeface="Tahoma" pitchFamily="34" charset="0"/>
              </a:defRPr>
            </a:lvl1pPr>
            <a:lvl2pPr>
              <a:defRPr sz="4400">
                <a:solidFill>
                  <a:schemeClr val="tx2"/>
                </a:solidFill>
                <a:effectLst>
                  <a:outerShdw blurRad="38100" dist="38100" dir="2700000" algn="tl">
                    <a:srgbClr val="000000"/>
                  </a:outerShdw>
                </a:effectLst>
                <a:latin typeface="Tahoma" pitchFamily="34" charset="0"/>
              </a:defRPr>
            </a:lvl2pPr>
            <a:lvl3pPr>
              <a:defRPr sz="4400">
                <a:solidFill>
                  <a:schemeClr val="tx2"/>
                </a:solidFill>
                <a:effectLst>
                  <a:outerShdw blurRad="38100" dist="38100" dir="2700000" algn="tl">
                    <a:srgbClr val="000000"/>
                  </a:outerShdw>
                </a:effectLst>
                <a:latin typeface="Tahoma" pitchFamily="34" charset="0"/>
              </a:defRPr>
            </a:lvl3pPr>
            <a:lvl4pPr>
              <a:defRPr sz="4400">
                <a:solidFill>
                  <a:schemeClr val="tx2"/>
                </a:solidFill>
                <a:effectLst>
                  <a:outerShdw blurRad="38100" dist="38100" dir="2700000" algn="tl">
                    <a:srgbClr val="000000"/>
                  </a:outerShdw>
                </a:effectLst>
                <a:latin typeface="Tahoma" pitchFamily="34" charset="0"/>
              </a:defRPr>
            </a:lvl4pPr>
            <a:lvl5pPr>
              <a:defRPr sz="4400">
                <a:solidFill>
                  <a:schemeClr val="tx2"/>
                </a:solidFill>
                <a:effectLst>
                  <a:outerShdw blurRad="38100" dist="38100" dir="2700000" algn="tl">
                    <a:srgbClr val="000000"/>
                  </a:outerShdw>
                </a:effectLst>
                <a:latin typeface="Tahoma" pitchFamily="34" charset="0"/>
              </a:defRPr>
            </a:lvl5pPr>
            <a:lvl6pPr marL="45720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eaLnBrk="1" hangingPunct="1">
              <a:defRPr/>
            </a:pPr>
            <a:r>
              <a:rPr lang="sv-SE" altLang="sv-SE">
                <a:latin typeface="Arial" charset="0"/>
              </a:rPr>
              <a:t>….</a:t>
            </a:r>
          </a:p>
        </p:txBody>
      </p:sp>
      <p:pic>
        <p:nvPicPr>
          <p:cNvPr id="7171" name="Picture 5" descr="SYV PPT bi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067" y="675691"/>
            <a:ext cx="7167450" cy="5971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tshållare för sidfot 3"/>
          <p:cNvSpPr>
            <a:spLocks noGrp="1"/>
          </p:cNvSpPr>
          <p:nvPr>
            <p:ph type="ftr" sz="quarter" idx="4294967295"/>
          </p:nvPr>
        </p:nvSpPr>
        <p:spPr/>
        <p:txBody>
          <a:bodyPr/>
          <a:lstStyle/>
          <a:p>
            <a:pPr>
              <a:defRPr/>
            </a:pPr>
            <a:r>
              <a:rPr lang="sv-SE" altLang="sv-SE"/>
              <a:t> </a:t>
            </a:r>
          </a:p>
        </p:txBody>
      </p:sp>
      <p:sp>
        <p:nvSpPr>
          <p:cNvPr id="7173" name="Rectangle 6"/>
          <p:cNvSpPr>
            <a:spLocks noChangeArrowheads="1"/>
          </p:cNvSpPr>
          <p:nvPr/>
        </p:nvSpPr>
        <p:spPr bwMode="auto">
          <a:xfrm>
            <a:off x="7040563" y="54737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sv-SE" altLang="sv-SE" sz="1200">
                <a:cs typeface="Times New Roman" panose="02020603050405020304" pitchFamily="18" charset="0"/>
              </a:rPr>
              <a:t>		</a:t>
            </a:r>
            <a:endParaRPr lang="sv-SE" altLang="sv-SE"/>
          </a:p>
        </p:txBody>
      </p:sp>
      <p:sp>
        <p:nvSpPr>
          <p:cNvPr id="6" name="Rubrik 1"/>
          <p:cNvSpPr txBox="1">
            <a:spLocks/>
          </p:cNvSpPr>
          <p:nvPr/>
        </p:nvSpPr>
        <p:spPr>
          <a:xfrm>
            <a:off x="445309" y="161851"/>
            <a:ext cx="6480000" cy="1143000"/>
          </a:xfrm>
          <a:prstGeom prst="rect">
            <a:avLst/>
          </a:prstGeom>
        </p:spPr>
        <p:txBody>
          <a:bodyPr/>
          <a:lstStyle>
            <a:lvl1pPr algn="l" defTabSz="457200" rtl="0" eaLnBrk="1" latinLnBrk="0" hangingPunct="1">
              <a:spcBef>
                <a:spcPct val="0"/>
              </a:spcBef>
              <a:buNone/>
              <a:defRPr sz="2800" b="1" kern="1200">
                <a:solidFill>
                  <a:schemeClr val="tx1"/>
                </a:solidFill>
                <a:latin typeface="+mj-lt"/>
                <a:ea typeface="+mj-ea"/>
                <a:cs typeface="+mj-cs"/>
              </a:defRPr>
            </a:lvl1pPr>
          </a:lstStyle>
          <a:p>
            <a:r>
              <a:rPr lang="sv-SE"/>
              <a:t>Vad ska jag göra med mitt liv?</a:t>
            </a:r>
          </a:p>
        </p:txBody>
      </p:sp>
    </p:spTree>
    <p:extLst>
      <p:ext uri="{BB962C8B-B14F-4D97-AF65-F5344CB8AC3E}">
        <p14:creationId xmlns:p14="http://schemas.microsoft.com/office/powerpoint/2010/main" val="32817943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584865" y="1401802"/>
            <a:ext cx="1140296" cy="924791"/>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r>
              <a:rPr lang="sv-SE" sz="1350">
                <a:solidFill>
                  <a:prstClr val="white"/>
                </a:solidFill>
                <a:latin typeface="Arial"/>
              </a:rPr>
              <a:t>Student 1</a:t>
            </a:r>
          </a:p>
        </p:txBody>
      </p:sp>
      <p:pic>
        <p:nvPicPr>
          <p:cNvPr id="17" name="Bildobjekt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4756" y="4352818"/>
            <a:ext cx="947914" cy="1083902"/>
          </a:xfrm>
          <a:prstGeom prst="rect">
            <a:avLst/>
          </a:prstGeom>
        </p:spPr>
      </p:pic>
      <p:sp>
        <p:nvSpPr>
          <p:cNvPr id="26" name="Rektangel 25"/>
          <p:cNvSpPr/>
          <p:nvPr/>
        </p:nvSpPr>
        <p:spPr>
          <a:xfrm>
            <a:off x="5486402" y="2584093"/>
            <a:ext cx="1205345" cy="1436546"/>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r>
              <a:rPr lang="sv-SE" b="1">
                <a:solidFill>
                  <a:prstClr val="white"/>
                </a:solidFill>
                <a:latin typeface="Arial"/>
              </a:rPr>
              <a:t>Söka Jobb</a:t>
            </a:r>
          </a:p>
        </p:txBody>
      </p:sp>
      <p:cxnSp>
        <p:nvCxnSpPr>
          <p:cNvPr id="27" name="Rak pilkoppling 26"/>
          <p:cNvCxnSpPr/>
          <p:nvPr/>
        </p:nvCxnSpPr>
        <p:spPr>
          <a:xfrm>
            <a:off x="4812238" y="1887786"/>
            <a:ext cx="674163" cy="65312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Rak pilkoppling 27"/>
          <p:cNvCxnSpPr/>
          <p:nvPr/>
        </p:nvCxnSpPr>
        <p:spPr>
          <a:xfrm flipV="1">
            <a:off x="4812238" y="4063820"/>
            <a:ext cx="674163" cy="48286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9" name="Högerpil 28"/>
          <p:cNvSpPr/>
          <p:nvPr/>
        </p:nvSpPr>
        <p:spPr>
          <a:xfrm>
            <a:off x="2719786" y="3043875"/>
            <a:ext cx="733806" cy="363474"/>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sv-SE" sz="1350">
              <a:solidFill>
                <a:prstClr val="white"/>
              </a:solidFill>
              <a:latin typeface="Arial"/>
            </a:endParaRPr>
          </a:p>
        </p:txBody>
      </p:sp>
      <p:sp>
        <p:nvSpPr>
          <p:cNvPr id="30" name="textruta 29"/>
          <p:cNvSpPr txBox="1"/>
          <p:nvPr/>
        </p:nvSpPr>
        <p:spPr>
          <a:xfrm>
            <a:off x="1275413" y="2021246"/>
            <a:ext cx="2095009" cy="2585323"/>
          </a:xfrm>
          <a:prstGeom prst="rect">
            <a:avLst/>
          </a:prstGeom>
          <a:noFill/>
        </p:spPr>
        <p:txBody>
          <a:bodyPr wrap="square" rtlCol="0">
            <a:spAutoFit/>
          </a:bodyPr>
          <a:lstStyle/>
          <a:p>
            <a:pPr marL="214308" indent="-214308" defTabSz="342892">
              <a:buFont typeface="Arial" panose="020B0604020202020204" pitchFamily="34" charset="0"/>
              <a:buChar char="•"/>
            </a:pPr>
            <a:r>
              <a:rPr lang="sv-SE" sz="1350">
                <a:solidFill>
                  <a:srgbClr val="000000"/>
                </a:solidFill>
                <a:latin typeface="Arial"/>
              </a:rPr>
              <a:t>Erfarenheter</a:t>
            </a:r>
          </a:p>
          <a:p>
            <a:pPr marL="214308" indent="-214308" defTabSz="342892">
              <a:buFont typeface="Arial" panose="020B0604020202020204" pitchFamily="34" charset="0"/>
              <a:buChar char="•"/>
            </a:pPr>
            <a:r>
              <a:rPr lang="sv-SE" sz="1350">
                <a:solidFill>
                  <a:srgbClr val="000000"/>
                </a:solidFill>
                <a:latin typeface="Arial"/>
              </a:rPr>
              <a:t>Kunskaper</a:t>
            </a:r>
          </a:p>
          <a:p>
            <a:pPr marL="214308" indent="-214308" defTabSz="342892">
              <a:buFont typeface="Arial" panose="020B0604020202020204" pitchFamily="34" charset="0"/>
              <a:buChar char="•"/>
            </a:pPr>
            <a:r>
              <a:rPr lang="sv-SE" sz="1350">
                <a:solidFill>
                  <a:srgbClr val="000000"/>
                </a:solidFill>
                <a:latin typeface="Arial"/>
              </a:rPr>
              <a:t>Intressen</a:t>
            </a:r>
          </a:p>
          <a:p>
            <a:pPr marL="214308" indent="-214308" defTabSz="342892">
              <a:buFont typeface="Arial" panose="020B0604020202020204" pitchFamily="34" charset="0"/>
              <a:buChar char="•"/>
            </a:pPr>
            <a:r>
              <a:rPr lang="sv-SE" sz="1350">
                <a:solidFill>
                  <a:srgbClr val="000000"/>
                </a:solidFill>
                <a:latin typeface="Arial"/>
              </a:rPr>
              <a:t>Meriter</a:t>
            </a:r>
          </a:p>
          <a:p>
            <a:pPr marL="214308" indent="-214308" defTabSz="342892">
              <a:buFont typeface="Arial" panose="020B0604020202020204" pitchFamily="34" charset="0"/>
              <a:buChar char="•"/>
            </a:pPr>
            <a:r>
              <a:rPr lang="sv-SE" sz="1350">
                <a:solidFill>
                  <a:srgbClr val="000000"/>
                </a:solidFill>
                <a:latin typeface="Arial"/>
              </a:rPr>
              <a:t>Personlighet</a:t>
            </a:r>
          </a:p>
          <a:p>
            <a:pPr marL="214308" indent="-214308" defTabSz="342892">
              <a:buFont typeface="Arial" panose="020B0604020202020204" pitchFamily="34" charset="0"/>
              <a:buChar char="•"/>
            </a:pPr>
            <a:r>
              <a:rPr lang="sv-SE" sz="1350">
                <a:solidFill>
                  <a:srgbClr val="000000"/>
                </a:solidFill>
                <a:latin typeface="Arial"/>
              </a:rPr>
              <a:t>Värderingar</a:t>
            </a:r>
          </a:p>
          <a:p>
            <a:pPr marL="214308" indent="-214308" defTabSz="342892">
              <a:buFont typeface="Arial" panose="020B0604020202020204" pitchFamily="34" charset="0"/>
              <a:buChar char="•"/>
            </a:pPr>
            <a:r>
              <a:rPr lang="sv-SE" sz="1350">
                <a:solidFill>
                  <a:srgbClr val="000000"/>
                </a:solidFill>
                <a:latin typeface="Arial"/>
              </a:rPr>
              <a:t>Mål</a:t>
            </a:r>
          </a:p>
          <a:p>
            <a:pPr marL="214308" indent="-214308" defTabSz="342892">
              <a:buFont typeface="Arial" panose="020B0604020202020204" pitchFamily="34" charset="0"/>
              <a:buChar char="•"/>
            </a:pPr>
            <a:r>
              <a:rPr lang="sv-SE" sz="1350">
                <a:solidFill>
                  <a:srgbClr val="000000"/>
                </a:solidFill>
                <a:latin typeface="Arial"/>
              </a:rPr>
              <a:t>Kompetens</a:t>
            </a:r>
          </a:p>
          <a:p>
            <a:pPr marL="214308" indent="-214308" defTabSz="342892">
              <a:buFont typeface="Arial" panose="020B0604020202020204" pitchFamily="34" charset="0"/>
              <a:buChar char="•"/>
            </a:pPr>
            <a:r>
              <a:rPr lang="sv-SE" sz="1350">
                <a:solidFill>
                  <a:srgbClr val="000000"/>
                </a:solidFill>
                <a:latin typeface="Arial"/>
              </a:rPr>
              <a:t>Egenskaper</a:t>
            </a:r>
          </a:p>
          <a:p>
            <a:pPr marL="214308" indent="-214308" defTabSz="342892">
              <a:buFont typeface="Arial" panose="020B0604020202020204" pitchFamily="34" charset="0"/>
              <a:buChar char="•"/>
            </a:pPr>
            <a:r>
              <a:rPr lang="sv-SE" sz="1350">
                <a:solidFill>
                  <a:srgbClr val="000000"/>
                </a:solidFill>
                <a:latin typeface="Arial"/>
              </a:rPr>
              <a:t>Kontakter </a:t>
            </a:r>
          </a:p>
          <a:p>
            <a:pPr marL="214308" indent="-214308" defTabSz="342892">
              <a:buFont typeface="Arial" panose="020B0604020202020204" pitchFamily="34" charset="0"/>
              <a:buChar char="•"/>
            </a:pPr>
            <a:endParaRPr lang="sv-SE" sz="1350">
              <a:solidFill>
                <a:srgbClr val="000000"/>
              </a:solidFill>
              <a:latin typeface="Arial"/>
            </a:endParaRPr>
          </a:p>
          <a:p>
            <a:pPr marL="214308" indent="-214308" defTabSz="342892">
              <a:buFont typeface="Arial" panose="020B0604020202020204" pitchFamily="34" charset="0"/>
              <a:buChar char="•"/>
            </a:pPr>
            <a:endParaRPr lang="sv-SE" sz="1350">
              <a:solidFill>
                <a:srgbClr val="000000"/>
              </a:solidFill>
              <a:latin typeface="Arial"/>
            </a:endParaRPr>
          </a:p>
        </p:txBody>
      </p:sp>
      <p:sp>
        <p:nvSpPr>
          <p:cNvPr id="38" name="textruta 37"/>
          <p:cNvSpPr txBox="1"/>
          <p:nvPr/>
        </p:nvSpPr>
        <p:spPr>
          <a:xfrm>
            <a:off x="6684295" y="2572299"/>
            <a:ext cx="1362552" cy="1546577"/>
          </a:xfrm>
          <a:prstGeom prst="rect">
            <a:avLst/>
          </a:prstGeom>
          <a:noFill/>
        </p:spPr>
        <p:txBody>
          <a:bodyPr wrap="none" rtlCol="0">
            <a:spAutoFit/>
          </a:bodyPr>
          <a:lstStyle/>
          <a:p>
            <a:pPr marL="214308" indent="-214308" defTabSz="342892">
              <a:buFont typeface="Arial" panose="020B0604020202020204" pitchFamily="34" charset="0"/>
              <a:buChar char="•"/>
            </a:pPr>
            <a:r>
              <a:rPr lang="sv-SE" sz="1350">
                <a:solidFill>
                  <a:srgbClr val="000000"/>
                </a:solidFill>
                <a:latin typeface="Arial"/>
              </a:rPr>
              <a:t>Företag</a:t>
            </a:r>
          </a:p>
          <a:p>
            <a:pPr marL="214308" indent="-214308" defTabSz="342892">
              <a:buFont typeface="Arial" panose="020B0604020202020204" pitchFamily="34" charset="0"/>
              <a:buChar char="•"/>
            </a:pPr>
            <a:r>
              <a:rPr lang="sv-SE" sz="1350">
                <a:solidFill>
                  <a:srgbClr val="000000"/>
                </a:solidFill>
                <a:latin typeface="Arial"/>
              </a:rPr>
              <a:t>Intervju</a:t>
            </a:r>
          </a:p>
          <a:p>
            <a:pPr marL="214308" indent="-214308" defTabSz="342892">
              <a:buFont typeface="Arial" panose="020B0604020202020204" pitchFamily="34" charset="0"/>
              <a:buChar char="•"/>
            </a:pPr>
            <a:r>
              <a:rPr lang="sv-SE" sz="1350">
                <a:solidFill>
                  <a:srgbClr val="000000"/>
                </a:solidFill>
                <a:latin typeface="Arial"/>
              </a:rPr>
              <a:t>Personkemi </a:t>
            </a:r>
          </a:p>
          <a:p>
            <a:pPr marL="214308" indent="-214308" defTabSz="342892">
              <a:buFont typeface="Arial" panose="020B0604020202020204" pitchFamily="34" charset="0"/>
              <a:buChar char="•"/>
            </a:pPr>
            <a:r>
              <a:rPr lang="sv-SE" sz="1350">
                <a:solidFill>
                  <a:srgbClr val="000000"/>
                </a:solidFill>
                <a:latin typeface="Arial"/>
              </a:rPr>
              <a:t>Relation </a:t>
            </a:r>
          </a:p>
          <a:p>
            <a:pPr marL="214308" indent="-214308" defTabSz="342892">
              <a:buFont typeface="Arial" panose="020B0604020202020204" pitchFamily="34" charset="0"/>
              <a:buChar char="•"/>
            </a:pPr>
            <a:r>
              <a:rPr lang="sv-SE" sz="1350">
                <a:solidFill>
                  <a:srgbClr val="000000"/>
                </a:solidFill>
                <a:latin typeface="Arial"/>
              </a:rPr>
              <a:t>Rekrytering</a:t>
            </a:r>
          </a:p>
          <a:p>
            <a:pPr marL="214308" indent="-214308" defTabSz="342892">
              <a:buFont typeface="Arial" panose="020B0604020202020204" pitchFamily="34" charset="0"/>
              <a:buChar char="•"/>
            </a:pPr>
            <a:endParaRPr lang="sv-SE" sz="1350">
              <a:solidFill>
                <a:srgbClr val="000000"/>
              </a:solidFill>
              <a:latin typeface="Arial"/>
            </a:endParaRPr>
          </a:p>
          <a:p>
            <a:pPr marL="214308" indent="-214308" defTabSz="342892">
              <a:buFont typeface="Arial" panose="020B0604020202020204" pitchFamily="34" charset="0"/>
              <a:buChar char="•"/>
            </a:pPr>
            <a:endParaRPr lang="sv-SE" sz="1350">
              <a:solidFill>
                <a:srgbClr val="000000"/>
              </a:solidFill>
              <a:latin typeface="Arial"/>
            </a:endParaRPr>
          </a:p>
        </p:txBody>
      </p:sp>
      <p:sp>
        <p:nvSpPr>
          <p:cNvPr id="39" name="textruta 38"/>
          <p:cNvSpPr txBox="1"/>
          <p:nvPr/>
        </p:nvSpPr>
        <p:spPr>
          <a:xfrm>
            <a:off x="3551965" y="1423507"/>
            <a:ext cx="1250663" cy="276999"/>
          </a:xfrm>
          <a:prstGeom prst="rect">
            <a:avLst/>
          </a:prstGeom>
          <a:noFill/>
        </p:spPr>
        <p:txBody>
          <a:bodyPr wrap="none" rtlCol="0">
            <a:spAutoFit/>
          </a:bodyPr>
          <a:lstStyle/>
          <a:p>
            <a:pPr defTabSz="342892"/>
            <a:r>
              <a:rPr lang="sv-SE" sz="1200" b="1" u="sng">
                <a:solidFill>
                  <a:prstClr val="white"/>
                </a:solidFill>
                <a:latin typeface="Arial"/>
              </a:rPr>
              <a:t>Examensbevis</a:t>
            </a:r>
          </a:p>
        </p:txBody>
      </p:sp>
      <p:sp>
        <p:nvSpPr>
          <p:cNvPr id="40" name="Rektangel 39"/>
          <p:cNvSpPr/>
          <p:nvPr/>
        </p:nvSpPr>
        <p:spPr>
          <a:xfrm>
            <a:off x="3578056" y="3995969"/>
            <a:ext cx="1140296" cy="924791"/>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r>
              <a:rPr lang="sv-SE" sz="1350">
                <a:solidFill>
                  <a:prstClr val="white"/>
                </a:solidFill>
                <a:latin typeface="Arial"/>
              </a:rPr>
              <a:t>Student 2</a:t>
            </a:r>
          </a:p>
        </p:txBody>
      </p:sp>
      <p:sp>
        <p:nvSpPr>
          <p:cNvPr id="41" name="textruta 40"/>
          <p:cNvSpPr txBox="1"/>
          <p:nvPr/>
        </p:nvSpPr>
        <p:spPr>
          <a:xfrm>
            <a:off x="3545156" y="3995969"/>
            <a:ext cx="1250663" cy="276999"/>
          </a:xfrm>
          <a:prstGeom prst="rect">
            <a:avLst/>
          </a:prstGeom>
          <a:noFill/>
        </p:spPr>
        <p:txBody>
          <a:bodyPr wrap="none" rtlCol="0">
            <a:spAutoFit/>
          </a:bodyPr>
          <a:lstStyle/>
          <a:p>
            <a:pPr defTabSz="342892"/>
            <a:r>
              <a:rPr lang="sv-SE" sz="1200" b="1" u="sng">
                <a:solidFill>
                  <a:prstClr val="white"/>
                </a:solidFill>
                <a:latin typeface="Arial"/>
              </a:rPr>
              <a:t>Examensbevis</a:t>
            </a:r>
          </a:p>
        </p:txBody>
      </p:sp>
      <p:sp>
        <p:nvSpPr>
          <p:cNvPr id="42" name="textruta 41"/>
          <p:cNvSpPr txBox="1"/>
          <p:nvPr/>
        </p:nvSpPr>
        <p:spPr>
          <a:xfrm flipH="1">
            <a:off x="1238883" y="1677421"/>
            <a:ext cx="1715913" cy="323165"/>
          </a:xfrm>
          <a:prstGeom prst="rect">
            <a:avLst/>
          </a:prstGeom>
          <a:noFill/>
        </p:spPr>
        <p:txBody>
          <a:bodyPr wrap="square" rtlCol="0">
            <a:spAutoFit/>
          </a:bodyPr>
          <a:lstStyle/>
          <a:p>
            <a:pPr defTabSz="342892"/>
            <a:r>
              <a:rPr lang="sv-SE" sz="1500" b="1" u="sng">
                <a:solidFill>
                  <a:srgbClr val="000000"/>
                </a:solidFill>
                <a:latin typeface="Arial"/>
              </a:rPr>
              <a:t>Livsryggsäck</a:t>
            </a:r>
          </a:p>
        </p:txBody>
      </p:sp>
      <p:sp>
        <p:nvSpPr>
          <p:cNvPr id="43" name="textruta 42"/>
          <p:cNvSpPr txBox="1"/>
          <p:nvPr/>
        </p:nvSpPr>
        <p:spPr>
          <a:xfrm>
            <a:off x="1426518" y="5484285"/>
            <a:ext cx="1040670" cy="507831"/>
          </a:xfrm>
          <a:prstGeom prst="rect">
            <a:avLst/>
          </a:prstGeom>
          <a:noFill/>
        </p:spPr>
        <p:txBody>
          <a:bodyPr wrap="none" rtlCol="0">
            <a:spAutoFit/>
          </a:bodyPr>
          <a:lstStyle/>
          <a:p>
            <a:pPr defTabSz="342892"/>
            <a:r>
              <a:rPr lang="sv-SE" sz="1350">
                <a:solidFill>
                  <a:srgbClr val="000000"/>
                </a:solidFill>
                <a:latin typeface="Arial"/>
              </a:rPr>
              <a:t>Inre/Yttre</a:t>
            </a:r>
          </a:p>
          <a:p>
            <a:pPr defTabSz="342892"/>
            <a:r>
              <a:rPr lang="sv-SE" sz="1350">
                <a:solidFill>
                  <a:srgbClr val="000000"/>
                </a:solidFill>
                <a:latin typeface="Arial"/>
              </a:rPr>
              <a:t>Insikt/utsikt</a:t>
            </a:r>
          </a:p>
        </p:txBody>
      </p:sp>
      <p:sp>
        <p:nvSpPr>
          <p:cNvPr id="44" name="textruta 43"/>
          <p:cNvSpPr txBox="1"/>
          <p:nvPr/>
        </p:nvSpPr>
        <p:spPr>
          <a:xfrm>
            <a:off x="3584865" y="2374177"/>
            <a:ext cx="1118896" cy="415498"/>
          </a:xfrm>
          <a:prstGeom prst="rect">
            <a:avLst/>
          </a:prstGeom>
          <a:noFill/>
        </p:spPr>
        <p:txBody>
          <a:bodyPr wrap="none" rtlCol="0">
            <a:spAutoFit/>
          </a:bodyPr>
          <a:lstStyle/>
          <a:p>
            <a:pPr marL="214308" indent="-214308" defTabSz="342892">
              <a:buFontTx/>
              <a:buChar char="-"/>
            </a:pPr>
            <a:r>
              <a:rPr lang="sv-SE" sz="1050">
                <a:solidFill>
                  <a:srgbClr val="000000"/>
                </a:solidFill>
                <a:latin typeface="Arial"/>
              </a:rPr>
              <a:t>3 årsstudier</a:t>
            </a:r>
          </a:p>
          <a:p>
            <a:pPr marL="214308" indent="-214308" defTabSz="342892">
              <a:buFontTx/>
              <a:buChar char="-"/>
            </a:pPr>
            <a:r>
              <a:rPr lang="sv-SE" sz="1050">
                <a:solidFill>
                  <a:srgbClr val="000000"/>
                </a:solidFill>
                <a:latin typeface="Arial"/>
              </a:rPr>
              <a:t>VFU/Praktik</a:t>
            </a:r>
          </a:p>
        </p:txBody>
      </p:sp>
      <p:sp>
        <p:nvSpPr>
          <p:cNvPr id="45" name="textruta 44"/>
          <p:cNvSpPr txBox="1"/>
          <p:nvPr/>
        </p:nvSpPr>
        <p:spPr>
          <a:xfrm>
            <a:off x="3542682" y="4940768"/>
            <a:ext cx="1118896" cy="738664"/>
          </a:xfrm>
          <a:prstGeom prst="rect">
            <a:avLst/>
          </a:prstGeom>
          <a:noFill/>
        </p:spPr>
        <p:txBody>
          <a:bodyPr wrap="none" rtlCol="0">
            <a:spAutoFit/>
          </a:bodyPr>
          <a:lstStyle/>
          <a:p>
            <a:pPr marL="214308" indent="-214308" defTabSz="342892">
              <a:buFontTx/>
              <a:buChar char="-"/>
            </a:pPr>
            <a:r>
              <a:rPr lang="sv-SE" sz="1050">
                <a:solidFill>
                  <a:srgbClr val="000000"/>
                </a:solidFill>
                <a:latin typeface="Arial"/>
              </a:rPr>
              <a:t>3 årsstudier</a:t>
            </a:r>
          </a:p>
          <a:p>
            <a:pPr marL="214308" indent="-214308" defTabSz="342892">
              <a:buFontTx/>
              <a:buChar char="-"/>
            </a:pPr>
            <a:r>
              <a:rPr lang="sv-SE" sz="1050">
                <a:solidFill>
                  <a:srgbClr val="000000"/>
                </a:solidFill>
                <a:latin typeface="Arial"/>
              </a:rPr>
              <a:t>VFU/Praktik</a:t>
            </a:r>
          </a:p>
          <a:p>
            <a:pPr marL="214308" indent="-214308" defTabSz="342892">
              <a:buFontTx/>
              <a:buChar char="-"/>
            </a:pPr>
            <a:r>
              <a:rPr lang="sv-SE" sz="1050">
                <a:solidFill>
                  <a:srgbClr val="000000"/>
                </a:solidFill>
                <a:latin typeface="Arial"/>
              </a:rPr>
              <a:t>Extra jobb</a:t>
            </a:r>
          </a:p>
          <a:p>
            <a:pPr marL="214308" indent="-214308" defTabSz="342892">
              <a:buFontTx/>
              <a:buChar char="-"/>
            </a:pPr>
            <a:r>
              <a:rPr lang="sv-SE" sz="1050">
                <a:solidFill>
                  <a:srgbClr val="000000"/>
                </a:solidFill>
                <a:latin typeface="Arial"/>
              </a:rPr>
              <a:t>Aktiviteter</a:t>
            </a:r>
          </a:p>
        </p:txBody>
      </p:sp>
      <p:pic>
        <p:nvPicPr>
          <p:cNvPr id="18" name="Bildobjekt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4756" y="4305253"/>
            <a:ext cx="947914" cy="1083902"/>
          </a:xfrm>
          <a:prstGeom prst="rect">
            <a:avLst/>
          </a:prstGeom>
        </p:spPr>
      </p:pic>
    </p:spTree>
    <p:extLst>
      <p:ext uri="{BB962C8B-B14F-4D97-AF65-F5344CB8AC3E}">
        <p14:creationId xmlns:p14="http://schemas.microsoft.com/office/powerpoint/2010/main" val="76956807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29" grpId="0" animBg="1"/>
      <p:bldP spid="30" grpId="0"/>
      <p:bldP spid="38" grpId="0"/>
      <p:bldP spid="40" grpId="0" animBg="1"/>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 1"/>
          <p:cNvSpPr/>
          <p:nvPr/>
        </p:nvSpPr>
        <p:spPr>
          <a:xfrm>
            <a:off x="93261" y="66146"/>
            <a:ext cx="5349988" cy="5388181"/>
          </a:xfrm>
          <a:prstGeom prst="ellipse">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a:ln>
                  <a:noFill/>
                </a:ln>
                <a:solidFill>
                  <a:srgbClr val="000000"/>
                </a:solidFill>
                <a:effectLst/>
                <a:uLnTx/>
                <a:uFillTx/>
                <a:latin typeface="Arial"/>
                <a:ea typeface="+mn-ea"/>
                <a:cs typeface="+mn-cs"/>
              </a:rPr>
              <a:t>Jag</a:t>
            </a:r>
          </a:p>
        </p:txBody>
      </p:sp>
      <p:sp>
        <p:nvSpPr>
          <p:cNvPr id="5" name="textruta 4"/>
          <p:cNvSpPr txBox="1"/>
          <p:nvPr/>
        </p:nvSpPr>
        <p:spPr>
          <a:xfrm>
            <a:off x="5477979" y="0"/>
            <a:ext cx="3706167" cy="6124754"/>
          </a:xfrm>
          <a:prstGeom prst="rect">
            <a:avLst/>
          </a:prstGeom>
          <a:solidFill>
            <a:schemeClr val="bg1"/>
          </a:solidFill>
          <a:ln>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sng" strike="noStrike" kern="1200" cap="none" spc="0" normalizeH="0" baseline="0" noProof="0">
                <a:ln>
                  <a:noFill/>
                </a:ln>
                <a:solidFill>
                  <a:srgbClr val="000000"/>
                </a:solidFill>
                <a:effectLst/>
                <a:uLnTx/>
                <a:uFillTx/>
                <a:latin typeface="Arial"/>
                <a:ea typeface="+mn-ea"/>
                <a:cs typeface="+mn-cs"/>
              </a:rPr>
              <a:t>Min livsvärld/</a:t>
            </a:r>
            <a:r>
              <a:rPr kumimoji="0" lang="sv-SE" sz="1600" b="0" i="0" u="sng" strike="noStrike" kern="1200" cap="none" spc="0" normalizeH="0" baseline="0" noProof="0" err="1">
                <a:ln>
                  <a:noFill/>
                </a:ln>
                <a:solidFill>
                  <a:srgbClr val="000000"/>
                </a:solidFill>
                <a:effectLst/>
                <a:uLnTx/>
                <a:uFillTx/>
                <a:latin typeface="Arial"/>
                <a:ea typeface="+mn-ea"/>
                <a:cs typeface="+mn-cs"/>
              </a:rPr>
              <a:t>lifespace</a:t>
            </a:r>
            <a:r>
              <a:rPr kumimoji="0" lang="sv-SE" sz="1600" b="0" i="0" u="sng" strike="noStrike" kern="1200" cap="none" spc="0" normalizeH="0" baseline="0" noProof="0">
                <a:ln>
                  <a:noFill/>
                </a:ln>
                <a:solidFill>
                  <a:srgbClr val="000000"/>
                </a:solidFill>
                <a:effectLst/>
                <a:uLnTx/>
                <a:uFillTx/>
                <a:latin typeface="Arial"/>
                <a:ea typeface="+mn-ea"/>
                <a:cs typeface="+mn-cs"/>
              </a:rPr>
              <a:t> (Områden)</a:t>
            </a:r>
            <a:endParaRPr kumimoji="0" lang="sv-SE" sz="1600" b="0" i="0"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Arbete; </a:t>
            </a:r>
            <a:r>
              <a:rPr kumimoji="0" 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önskvärt, möjligt, tillräckligt bra</a:t>
            </a:r>
            <a:r>
              <a:rPr kumimoji="0" lang="sv-S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lön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Utbildning; </a:t>
            </a:r>
            <a:r>
              <a:rPr kumimoji="0" 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investering, självförverkligande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Studier; </a:t>
            </a:r>
            <a:r>
              <a:rPr kumimoji="0" 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lärostilar, undervisningsform/takt, studieteknik, studiemiljö, pedagogiskt stöd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Omvärld; </a:t>
            </a:r>
            <a:r>
              <a:rPr kumimoji="0" 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kunskap om arbetsliv, yrken, rekrytering</a:t>
            </a:r>
            <a:endParaRPr kumimoji="0" 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Hälsa, Fritid, Välmående, Miljö, familjeliv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Nära relationer, Familj,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Värdering, </a:t>
            </a:r>
            <a:r>
              <a:rPr kumimoji="0" lang="sv-SE" sz="14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Världsvy</a:t>
            </a:r>
            <a:endParaRPr kumimoji="0" lang="sv-S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Förmågor; </a:t>
            </a:r>
            <a:r>
              <a:rPr kumimoji="0" 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styrkor, svagheter, kapacitet, energi</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Intressen; </a:t>
            </a:r>
            <a:r>
              <a:rPr kumimoji="0" lang="sv-SE" sz="14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vad vill du göra resp. </a:t>
            </a:r>
            <a:r>
              <a:rPr kumimoji="0" lang="sv-SE" sz="1400" b="1" i="1" u="sng"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inte vill göra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Drömmar, strävan, framtidsplaner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Andras behov/förväntningar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Favoritmiljöer; </a:t>
            </a:r>
            <a:r>
              <a:rPr kumimoji="0" 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inomhus, utomhus, större/mindre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Erfarenheter; </a:t>
            </a:r>
            <a:r>
              <a:rPr kumimoji="0" 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arbetslivet, utbildningslivet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Talanger; </a:t>
            </a:r>
            <a:r>
              <a:rPr kumimoji="0" 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outnyttjade, dolda</a:t>
            </a:r>
            <a:endParaRPr kumimoji="0" lang="sv-S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Kompetenser; </a:t>
            </a:r>
            <a:r>
              <a:rPr kumimoji="0" 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sakkunskap, kvalifikation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Egenskaper, attribut, roll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Mål; </a:t>
            </a:r>
            <a:r>
              <a:rPr kumimoji="0" 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Kortsiktiga/långsiktiga, tidsplan, delmål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Främsta sidor; </a:t>
            </a:r>
            <a:r>
              <a:rPr kumimoji="0" 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kunskaper, ”bra på”</a:t>
            </a:r>
            <a:endParaRPr kumimoji="0" lang="sv-S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Färdigheter, skickligheter, kunnighet, vana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Ämnesområde; </a:t>
            </a:r>
            <a:r>
              <a:rPr kumimoji="0" 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generalist </a:t>
            </a:r>
            <a:r>
              <a:rPr kumimoji="0" 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r>
              <a:rPr kumimoji="0" 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specialist</a:t>
            </a:r>
            <a:endParaRPr kumimoji="0" lang="sv-S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Motivation, vilja, aktiviteter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Begräsningar, hinder, motstånd, svårigheter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Resurser; </a:t>
            </a:r>
            <a:r>
              <a:rPr kumimoji="0" 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tid, ekonomi, förkunskaper, saknar idag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Nätverk: kontakter, stöd, råd, tips, info</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Möjligheter</a:t>
            </a:r>
            <a:r>
              <a:rPr kumimoji="0" lang="sv-SE" sz="12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utvecklande, ambitioner, inriktning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Tänkbara branscher, företag, arbetsområde</a:t>
            </a:r>
          </a:p>
        </p:txBody>
      </p:sp>
      <p:sp>
        <p:nvSpPr>
          <p:cNvPr id="6" name="textruta 5"/>
          <p:cNvSpPr txBox="1"/>
          <p:nvPr/>
        </p:nvSpPr>
        <p:spPr>
          <a:xfrm>
            <a:off x="109129" y="5551186"/>
            <a:ext cx="5453471" cy="830997"/>
          </a:xfrm>
          <a:prstGeom prst="rect">
            <a:avLst/>
          </a:prstGeom>
          <a:noFill/>
          <a:ln>
            <a:solidFill>
              <a:schemeClr val="bg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sng"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Tre olika framtider (I en XXX är jag) </a:t>
            </a:r>
            <a:r>
              <a:rPr kumimoji="0" lang="sv-SE" sz="1200" b="0" i="0" u="sng"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Sektorer</a:t>
            </a:r>
            <a:endParaRPr kumimoji="0" lang="sv-SE" sz="1200" b="0" i="0" u="sng"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14313" marR="0" lvl="0"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Trolig framtid – Vad som bör hända</a:t>
            </a:r>
          </a:p>
          <a:p>
            <a:pPr marL="214313" marR="0" lvl="0"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Önskvärd framtid – Vad vi önskar ska hända</a:t>
            </a:r>
          </a:p>
          <a:p>
            <a:pPr marL="214313" marR="0" lvl="0"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Tänkbar framtid – Vad som kan hända</a:t>
            </a:r>
          </a:p>
        </p:txBody>
      </p:sp>
      <p:sp>
        <p:nvSpPr>
          <p:cNvPr id="7" name="Line 5"/>
          <p:cNvSpPr>
            <a:spLocks noChangeShapeType="1"/>
          </p:cNvSpPr>
          <p:nvPr/>
        </p:nvSpPr>
        <p:spPr bwMode="auto">
          <a:xfrm flipH="1">
            <a:off x="0" y="6654524"/>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50" normalizeH="0" baseline="0" noProof="0">
              <a:ln w="9525" cmpd="sng">
                <a:solidFill>
                  <a:srgbClr val="DA0123"/>
                </a:solidFill>
                <a:prstDash val="solid"/>
              </a:ln>
              <a:solidFill>
                <a:srgbClr val="70AD47">
                  <a:tint val="1000"/>
                </a:srgbClr>
              </a:solidFill>
              <a:effectLst>
                <a:glow rad="38100">
                  <a:srgbClr val="DA0123">
                    <a:alpha val="40000"/>
                  </a:srgbClr>
                </a:glow>
              </a:effectLst>
              <a:uLnTx/>
              <a:uFillTx/>
              <a:latin typeface="Arial"/>
              <a:ea typeface="+mn-ea"/>
              <a:cs typeface="+mn-cs"/>
            </a:endParaRPr>
          </a:p>
        </p:txBody>
      </p:sp>
      <p:sp>
        <p:nvSpPr>
          <p:cNvPr id="8" name="Text Box 6"/>
          <p:cNvSpPr txBox="1">
            <a:spLocks noChangeArrowheads="1"/>
          </p:cNvSpPr>
          <p:nvPr/>
        </p:nvSpPr>
        <p:spPr bwMode="auto">
          <a:xfrm>
            <a:off x="3132138" y="6643688"/>
            <a:ext cx="567372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sv-SE" altLang="sv-SE" sz="1050" b="0" i="0" u="none" strike="noStrike" kern="1200" cap="none" spc="0" normalizeH="0" baseline="0" noProof="0">
                <a:ln>
                  <a:noFill/>
                </a:ln>
                <a:solidFill>
                  <a:srgbClr val="DA0123"/>
                </a:solidFill>
                <a:effectLst/>
                <a:uLnTx/>
                <a:uFillTx/>
                <a:latin typeface="Arial"/>
                <a:ea typeface="+mn-ea"/>
                <a:cs typeface="+mn-cs"/>
              </a:rPr>
              <a:t>Studievägledningen | Studentcentrum | Malmö universitet </a:t>
            </a:r>
          </a:p>
        </p:txBody>
      </p:sp>
      <p:sp>
        <p:nvSpPr>
          <p:cNvPr id="3" name="textruta 2"/>
          <p:cNvSpPr txBox="1"/>
          <p:nvPr/>
        </p:nvSpPr>
        <p:spPr>
          <a:xfrm>
            <a:off x="1504634" y="282796"/>
            <a:ext cx="2821606" cy="6001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sv-SE" sz="1100" b="0" i="1"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Tycker</a:t>
            </a:r>
            <a:r>
              <a:rPr kumimoji="0" lang="en-GB" alt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om </a:t>
            </a:r>
            <a:r>
              <a:rPr kumimoji="0" lang="en-GB" altLang="sv-SE" sz="1100" b="0" i="1"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nya</a:t>
            </a:r>
            <a:r>
              <a:rPr kumimoji="0" lang="en-GB" alt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sv-SE" sz="1100" b="0" i="1"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människokontakter</a:t>
            </a:r>
            <a:r>
              <a:rPr kumimoji="0" lang="en-GB" alt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br>
              <a:rPr kumimoji="0" lang="en-GB" alt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GB" alt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sv-SE" sz="1100" b="0" i="1"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omväxling</a:t>
            </a:r>
            <a:r>
              <a:rPr kumimoji="0" lang="en-GB" alt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sv-SE" sz="1100" b="0" i="1"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ger</a:t>
            </a:r>
            <a:r>
              <a:rPr kumimoji="0" lang="en-GB" alt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sv-SE" sz="1100" b="0" i="1"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energi</a:t>
            </a:r>
            <a:r>
              <a:rPr kumimoji="0" lang="en-GB" alt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sv-SE" sz="1100" b="0" i="1"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att</a:t>
            </a:r>
            <a:r>
              <a:rPr kumimoji="0" lang="en-GB" alt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sv-SE" sz="1100" b="0" i="1"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träffa</a:t>
            </a:r>
            <a:r>
              <a:rPr kumimoji="0" lang="en-GB" alt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sv-SE" sz="1100" b="0" i="1"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nya</a:t>
            </a:r>
            <a:r>
              <a:rPr kumimoji="0" lang="en-GB" alt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sv-SE" sz="1100" b="0" i="1"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människor</a:t>
            </a:r>
            <a:endParaRPr kumimoji="0" lang="en-GB" alt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ruta 3"/>
          <p:cNvSpPr txBox="1"/>
          <p:nvPr/>
        </p:nvSpPr>
        <p:spPr>
          <a:xfrm>
            <a:off x="1672849" y="4350840"/>
            <a:ext cx="2032929" cy="43088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sv-SE" sz="1100" b="0" i="1"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Vill</a:t>
            </a:r>
            <a:r>
              <a:rPr kumimoji="0" lang="en-GB" alt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sv-SE" sz="1100" b="0" i="1"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uppleva</a:t>
            </a:r>
            <a:r>
              <a:rPr kumimoji="0" lang="en-GB" alt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sv-SE" sz="1100" b="0" i="1"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upptäcka</a:t>
            </a:r>
            <a:r>
              <a:rPr kumimoji="0" lang="en-GB" alt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sv-SE" sz="1100" b="0" i="1"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nya</a:t>
            </a:r>
            <a:r>
              <a:rPr kumimoji="0" lang="en-GB" alt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GB" altLang="sv-SE" sz="1100" b="0" i="1"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saker</a:t>
            </a:r>
            <a:endParaRPr kumimoji="0" lang="en-GB" alt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9" name="textruta 8"/>
          <p:cNvSpPr txBox="1"/>
          <p:nvPr/>
        </p:nvSpPr>
        <p:spPr>
          <a:xfrm>
            <a:off x="575594" y="1050314"/>
            <a:ext cx="4200189" cy="1785104"/>
          </a:xfrm>
          <a:prstGeom prst="rect">
            <a:avLst/>
          </a:prstGeom>
          <a:noFill/>
        </p:spPr>
        <p:txBody>
          <a:bodyPr wrap="none" rtlCol="0">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sv-SE"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NYCKELVÄRDERINGAR</a:t>
            </a:r>
          </a:p>
          <a:p>
            <a:pPr marL="171450" marR="0" lvl="0" indent="-171450" algn="l" defTabSz="4572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Arbetsglädje</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roligt</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bra </a:t>
            </a: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kollegor</a:t>
            </a:r>
            <a:endPar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4572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Omväxling</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 </a:t>
            </a: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varierande</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arbetsuppgifter</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nya</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arbetsställen</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nya</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människor</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171450" marR="0" lvl="0" indent="-171450" algn="l" defTabSz="4572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Spänning</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äventyr</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 </a:t>
            </a: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Inte</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bara </a:t>
            </a: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samma</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daliga</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arbetsuppgifter</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171450" marR="0" lvl="0" indent="-171450" algn="l" defTabSz="4572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Bidra</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till </a:t>
            </a: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andra</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 </a:t>
            </a: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Hjälpa</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/Ge service/</a:t>
            </a:r>
          </a:p>
          <a:p>
            <a:pPr marL="171450" marR="0" lvl="0" indent="-171450" algn="l" defTabSz="4572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Karriärmöjligheter</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Arbeta</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sig </a:t>
            </a: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uppåt</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utvecklas</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inom</a:t>
            </a:r>
            <a:r>
              <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sv-SE" sz="10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arbetet</a:t>
            </a:r>
            <a:endPar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ct val="50000"/>
              </a:spcBef>
              <a:spcAft>
                <a:spcPts val="0"/>
              </a:spcAft>
              <a:buClrTx/>
              <a:buSzTx/>
              <a:buFontTx/>
              <a:buNone/>
              <a:tabLst/>
              <a:defRPr/>
            </a:pPr>
            <a:endParaRPr kumimoji="0" lang="en-US"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 name="textruta 9"/>
          <p:cNvSpPr txBox="1"/>
          <p:nvPr/>
        </p:nvSpPr>
        <p:spPr>
          <a:xfrm>
            <a:off x="4072558" y="1725595"/>
            <a:ext cx="1205779" cy="1554272"/>
          </a:xfrm>
          <a:prstGeom prst="rect">
            <a:avLst/>
          </a:prstGeom>
          <a:noFill/>
        </p:spPr>
        <p:txBody>
          <a:bodyPr wrap="none" rtlCol="0">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sv-SE"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FRÄMSTA SIDOR</a:t>
            </a:r>
          </a:p>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sv-SE"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Vänlig, snäll</a:t>
            </a:r>
            <a:br>
              <a:rPr kumimoji="0" lang="sv-SE"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sv-SE"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Ej konflikträdd</a:t>
            </a:r>
            <a:br>
              <a:rPr kumimoji="0" lang="sv-SE"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sv-SE"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Social </a:t>
            </a:r>
            <a:br>
              <a:rPr kumimoji="0" lang="sv-SE"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sv-SE"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Skötsam</a:t>
            </a:r>
          </a:p>
          <a:p>
            <a:pPr marL="0" marR="0" lvl="0" indent="0" algn="l" defTabSz="457200" rtl="0" eaLnBrk="1" fontAlgn="auto" latinLnBrk="0" hangingPunct="1">
              <a:lnSpc>
                <a:spcPct val="100000"/>
              </a:lnSpc>
              <a:spcBef>
                <a:spcPct val="50000"/>
              </a:spcBef>
              <a:spcAft>
                <a:spcPts val="0"/>
              </a:spcAft>
              <a:buClrTx/>
              <a:buSzTx/>
              <a:buFontTx/>
              <a:buNone/>
              <a:tabLst/>
              <a:defRPr/>
            </a:pPr>
            <a:endParaRPr kumimoji="0" lang="sv-SE"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ct val="50000"/>
              </a:spcBef>
              <a:spcAft>
                <a:spcPts val="0"/>
              </a:spcAft>
              <a:buClrTx/>
              <a:buSzTx/>
              <a:buFontTx/>
              <a:buNone/>
              <a:tabLst/>
              <a:defRPr/>
            </a:pPr>
            <a:endParaRPr kumimoji="0" lang="sv-SE"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1" name="textruta 10"/>
          <p:cNvSpPr txBox="1"/>
          <p:nvPr/>
        </p:nvSpPr>
        <p:spPr>
          <a:xfrm>
            <a:off x="575594" y="2970261"/>
            <a:ext cx="4390946" cy="1631216"/>
          </a:xfrm>
          <a:prstGeom prst="rect">
            <a:avLst/>
          </a:prstGeom>
          <a:noFill/>
        </p:spPr>
        <p:txBody>
          <a:bodyPr wrap="none" rtlCol="0">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sv-SE"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NYCKELKOMPETENSER</a:t>
            </a:r>
          </a:p>
          <a:p>
            <a:pPr marL="171450" marR="0" lvl="0" indent="-171450" algn="l" defTabSz="4572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sv-SE"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Analysera: Få en arbetsuppgift att utreda, analysera, hitta bästa lösningen..</a:t>
            </a:r>
          </a:p>
          <a:p>
            <a:pPr marL="171450" marR="0" lvl="0" indent="-171450" algn="l" defTabSz="4572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sv-SE"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Fysisk ansträngning: Ej sitta stilla hela dagen. Använda kroppen. Röra på mig.</a:t>
            </a:r>
          </a:p>
          <a:p>
            <a:pPr marL="171450" marR="0" lvl="0" indent="-171450" algn="l" defTabSz="4572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sv-SE"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Fokusera: Analysera, ser till att en arbetsuppgift blir klar. Få tänka i arbetet.</a:t>
            </a:r>
          </a:p>
          <a:p>
            <a:pPr marL="171450" marR="0" lvl="0" indent="-171450" algn="l" defTabSz="4572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sv-SE"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Ge service: Få träffa msk i arbetet. Kundkontakter. ”öga mot öga”.</a:t>
            </a:r>
          </a:p>
          <a:p>
            <a:pPr marL="171450" marR="0" lvl="0" indent="-171450" algn="l" defTabSz="4572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sv-SE"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Lösa konflikter: Hantera känslor. Gå i mellan människor som bråkar.</a:t>
            </a:r>
          </a:p>
          <a:p>
            <a:pPr marL="171450" marR="0" lvl="0" indent="-171450" algn="l" defTabSz="4572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sv-SE" alt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sv-SE"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2" name="textruta 11"/>
          <p:cNvSpPr txBox="1"/>
          <p:nvPr/>
        </p:nvSpPr>
        <p:spPr>
          <a:xfrm>
            <a:off x="1672849" y="4720040"/>
            <a:ext cx="2005677" cy="43088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ÄMNE: Socialt arbete, ekonomi</a:t>
            </a:r>
            <a:br>
              <a:rPr kumimoji="0" lang="sv-SE"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sv-SE"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juridik, ledarskap, psykologi.</a:t>
            </a:r>
          </a:p>
        </p:txBody>
      </p:sp>
      <p:sp>
        <p:nvSpPr>
          <p:cNvPr id="14" name="textruta 13"/>
          <p:cNvSpPr txBox="1"/>
          <p:nvPr/>
        </p:nvSpPr>
        <p:spPr>
          <a:xfrm>
            <a:off x="194153" y="2560181"/>
            <a:ext cx="1810111" cy="6001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altLang="sv-SE"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UTBILDNING</a:t>
            </a:r>
            <a:br>
              <a:rPr kumimoji="0" lang="sv-SE" altLang="sv-SE"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sv-SE" alt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”mer teoretisk än praktisk”</a:t>
            </a:r>
            <a:endParaRPr kumimoji="0" lang="en-GB" altLang="sv-SE" sz="11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5" name="textruta 14"/>
          <p:cNvSpPr txBox="1"/>
          <p:nvPr/>
        </p:nvSpPr>
        <p:spPr>
          <a:xfrm>
            <a:off x="2415558" y="723868"/>
            <a:ext cx="1651414" cy="600164"/>
          </a:xfrm>
          <a:prstGeom prst="rect">
            <a:avLst/>
          </a:prstGeom>
          <a:noFill/>
        </p:spPr>
        <p:txBody>
          <a:bodyPr wrap="non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sv-SE" sz="1100" b="0" i="1" u="none" strike="noStrike" kern="1200" cap="none" spc="0" normalizeH="0" baseline="0" noProof="0" err="1">
                <a:ln>
                  <a:noFill/>
                </a:ln>
                <a:solidFill>
                  <a:srgbClr val="000000"/>
                </a:solidFill>
                <a:effectLst/>
                <a:uLnTx/>
                <a:uFillTx/>
                <a:latin typeface="Arial"/>
                <a:ea typeface="+mn-ea"/>
                <a:cs typeface="+mn-cs"/>
              </a:rPr>
              <a:t>Tycker</a:t>
            </a:r>
            <a:r>
              <a:rPr kumimoji="0" lang="en-GB" altLang="sv-SE" sz="1100" b="0" i="1" u="none" strike="noStrike" kern="1200" cap="none" spc="0" normalizeH="0" baseline="0" noProof="0">
                <a:ln>
                  <a:noFill/>
                </a:ln>
                <a:solidFill>
                  <a:srgbClr val="000000"/>
                </a:solidFill>
                <a:effectLst/>
                <a:uLnTx/>
                <a:uFillTx/>
                <a:latin typeface="Arial"/>
                <a:ea typeface="+mn-ea"/>
                <a:cs typeface="+mn-cs"/>
              </a:rPr>
              <a:t> om </a:t>
            </a:r>
            <a:r>
              <a:rPr kumimoji="0" lang="en-GB" altLang="sv-SE" sz="1100" b="0" i="1" u="none" strike="noStrike" kern="1200" cap="none" spc="0" normalizeH="0" baseline="0" noProof="0" err="1">
                <a:ln>
                  <a:noFill/>
                </a:ln>
                <a:solidFill>
                  <a:srgbClr val="000000"/>
                </a:solidFill>
                <a:effectLst/>
                <a:uLnTx/>
                <a:uFillTx/>
                <a:latin typeface="Arial"/>
                <a:ea typeface="+mn-ea"/>
                <a:cs typeface="+mn-cs"/>
              </a:rPr>
              <a:t>att</a:t>
            </a:r>
            <a:r>
              <a:rPr kumimoji="0" lang="en-GB" altLang="sv-SE" sz="1100" b="0" i="1" u="none" strike="noStrike" kern="1200" cap="none" spc="0" normalizeH="0" baseline="0" noProof="0">
                <a:ln>
                  <a:noFill/>
                </a:ln>
                <a:solidFill>
                  <a:srgbClr val="000000"/>
                </a:solidFill>
                <a:effectLst/>
                <a:uLnTx/>
                <a:uFillTx/>
                <a:latin typeface="Arial"/>
                <a:ea typeface="+mn-ea"/>
                <a:cs typeface="+mn-cs"/>
              </a:rPr>
              <a:t> </a:t>
            </a:r>
            <a:r>
              <a:rPr kumimoji="0" lang="en-GB" altLang="sv-SE" sz="1100" b="0" i="1" u="none" strike="noStrike" kern="1200" cap="none" spc="0" normalizeH="0" baseline="0" noProof="0" err="1">
                <a:ln>
                  <a:noFill/>
                </a:ln>
                <a:solidFill>
                  <a:srgbClr val="000000"/>
                </a:solidFill>
                <a:effectLst/>
                <a:uLnTx/>
                <a:uFillTx/>
                <a:latin typeface="Arial"/>
                <a:ea typeface="+mn-ea"/>
                <a:cs typeface="+mn-cs"/>
              </a:rPr>
              <a:t>skriva</a:t>
            </a:r>
            <a:endParaRPr kumimoji="0" lang="en-GB" altLang="sv-SE" sz="1100" b="0" i="1" u="none" strike="noStrike" kern="1200" cap="none" spc="0" normalizeH="0" baseline="0" noProof="0">
              <a:ln>
                <a:noFill/>
              </a:ln>
              <a:solidFill>
                <a:srgbClr val="000000"/>
              </a:solidFill>
              <a:effectLst/>
              <a:uLnTx/>
              <a:uFillTx/>
              <a:latin typeface="Arial"/>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sv-SE" sz="1100" b="0" i="1" u="none" strike="noStrike" kern="1200" cap="none" spc="0" normalizeH="0" baseline="0" noProof="0" err="1">
                <a:ln>
                  <a:noFill/>
                </a:ln>
                <a:solidFill>
                  <a:srgbClr val="000000"/>
                </a:solidFill>
                <a:effectLst/>
                <a:uLnTx/>
                <a:uFillTx/>
                <a:latin typeface="Arial"/>
                <a:ea typeface="+mn-ea"/>
                <a:cs typeface="+mn-cs"/>
              </a:rPr>
              <a:t>Vill</a:t>
            </a:r>
            <a:r>
              <a:rPr kumimoji="0" lang="en-GB" altLang="sv-SE" sz="1100" b="0" i="1" u="none" strike="noStrike" kern="1200" cap="none" spc="0" normalizeH="0" baseline="0" noProof="0">
                <a:ln>
                  <a:noFill/>
                </a:ln>
                <a:solidFill>
                  <a:srgbClr val="000000"/>
                </a:solidFill>
                <a:effectLst/>
                <a:uLnTx/>
                <a:uFillTx/>
                <a:latin typeface="Arial"/>
                <a:ea typeface="+mn-ea"/>
                <a:cs typeface="+mn-cs"/>
              </a:rPr>
              <a:t> ha </a:t>
            </a:r>
            <a:r>
              <a:rPr kumimoji="0" lang="en-GB" altLang="sv-SE" sz="1100" b="0" i="1" u="none" strike="noStrike" kern="1200" cap="none" spc="0" normalizeH="0" baseline="0" noProof="0" err="1">
                <a:ln>
                  <a:noFill/>
                </a:ln>
                <a:solidFill>
                  <a:srgbClr val="000000"/>
                </a:solidFill>
                <a:effectLst/>
                <a:uLnTx/>
                <a:uFillTx/>
                <a:latin typeface="Arial"/>
                <a:ea typeface="+mn-ea"/>
                <a:cs typeface="+mn-cs"/>
              </a:rPr>
              <a:t>säker</a:t>
            </a:r>
            <a:r>
              <a:rPr kumimoji="0" lang="en-GB" altLang="sv-SE" sz="1100" b="0" i="1" u="none" strike="noStrike" kern="1200" cap="none" spc="0" normalizeH="0" baseline="0" noProof="0">
                <a:ln>
                  <a:noFill/>
                </a:ln>
                <a:solidFill>
                  <a:srgbClr val="000000"/>
                </a:solidFill>
                <a:effectLst/>
                <a:uLnTx/>
                <a:uFillTx/>
                <a:latin typeface="Arial"/>
                <a:ea typeface="+mn-ea"/>
                <a:cs typeface="+mn-cs"/>
              </a:rPr>
              <a:t> </a:t>
            </a:r>
            <a:r>
              <a:rPr kumimoji="0" lang="en-GB" altLang="sv-SE" sz="1100" b="0" i="1" u="none" strike="noStrike" kern="1200" cap="none" spc="0" normalizeH="0" baseline="0" noProof="0" err="1">
                <a:ln>
                  <a:noFill/>
                </a:ln>
                <a:solidFill>
                  <a:srgbClr val="000000"/>
                </a:solidFill>
                <a:effectLst/>
                <a:uLnTx/>
                <a:uFillTx/>
                <a:latin typeface="Arial"/>
                <a:ea typeface="+mn-ea"/>
                <a:cs typeface="+mn-cs"/>
              </a:rPr>
              <a:t>inkomst</a:t>
            </a:r>
            <a:endParaRPr kumimoji="0" lang="en-GB" altLang="sv-SE" sz="1100" b="0" i="1" u="none" strike="noStrike" kern="1200" cap="none" spc="0" normalizeH="0" baseline="0" noProof="0">
              <a:ln>
                <a:noFill/>
              </a:ln>
              <a:solidFill>
                <a:srgbClr val="000000"/>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100" b="0" i="1" u="none" strike="noStrike" kern="1200" cap="none" spc="0" normalizeH="0" baseline="0" noProof="0">
              <a:ln>
                <a:noFill/>
              </a:ln>
              <a:solidFill>
                <a:srgbClr val="000000"/>
              </a:solidFill>
              <a:effectLst/>
              <a:uLnTx/>
              <a:uFillTx/>
              <a:latin typeface="Arial"/>
              <a:ea typeface="+mn-ea"/>
              <a:cs typeface="+mn-cs"/>
            </a:endParaRPr>
          </a:p>
        </p:txBody>
      </p:sp>
      <p:sp>
        <p:nvSpPr>
          <p:cNvPr id="16" name="textruta 15"/>
          <p:cNvSpPr txBox="1"/>
          <p:nvPr/>
        </p:nvSpPr>
        <p:spPr>
          <a:xfrm>
            <a:off x="3272604" y="2873402"/>
            <a:ext cx="1718740"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sv-SE" sz="1000" b="0" i="1" u="sng" strike="noStrike" kern="1200" cap="none" spc="0" normalizeH="0" baseline="0" noProof="0">
                <a:ln>
                  <a:noFill/>
                </a:ln>
                <a:solidFill>
                  <a:srgbClr val="000000"/>
                </a:solidFill>
                <a:effectLst/>
                <a:uLnTx/>
                <a:uFillTx/>
                <a:latin typeface="Arial"/>
                <a:ea typeface="+mn-ea"/>
                <a:cs typeface="+mn-cs"/>
              </a:rPr>
              <a:t>“</a:t>
            </a:r>
            <a:r>
              <a:rPr kumimoji="0" lang="en-GB" altLang="sv-SE" sz="1000" b="0" i="1" u="sng" strike="noStrike" kern="1200" cap="none" spc="0" normalizeH="0" baseline="0" noProof="0" err="1">
                <a:ln>
                  <a:noFill/>
                </a:ln>
                <a:solidFill>
                  <a:srgbClr val="000000"/>
                </a:solidFill>
                <a:effectLst/>
                <a:uLnTx/>
                <a:uFillTx/>
                <a:latin typeface="Arial"/>
                <a:ea typeface="+mn-ea"/>
                <a:cs typeface="+mn-cs"/>
              </a:rPr>
              <a:t>Vill</a:t>
            </a:r>
            <a:r>
              <a:rPr kumimoji="0" lang="en-GB" altLang="sv-SE" sz="1000" b="0" i="1" u="sng" strike="noStrike" kern="1200" cap="none" spc="0" normalizeH="0" baseline="0" noProof="0">
                <a:ln>
                  <a:noFill/>
                </a:ln>
                <a:solidFill>
                  <a:srgbClr val="000000"/>
                </a:solidFill>
                <a:effectLst/>
                <a:uLnTx/>
                <a:uFillTx/>
                <a:latin typeface="Arial"/>
                <a:ea typeface="+mn-ea"/>
                <a:cs typeface="+mn-cs"/>
              </a:rPr>
              <a:t> </a:t>
            </a:r>
            <a:r>
              <a:rPr kumimoji="0" lang="en-GB" altLang="sv-SE" sz="1000" b="0" i="1" u="sng" strike="noStrike" kern="1200" cap="none" spc="0" normalizeH="0" baseline="0" noProof="0" err="1">
                <a:ln>
                  <a:noFill/>
                </a:ln>
                <a:solidFill>
                  <a:srgbClr val="000000"/>
                </a:solidFill>
                <a:effectLst/>
                <a:uLnTx/>
                <a:uFillTx/>
                <a:latin typeface="Arial"/>
                <a:ea typeface="+mn-ea"/>
                <a:cs typeface="+mn-cs"/>
              </a:rPr>
              <a:t>inte</a:t>
            </a:r>
            <a:r>
              <a:rPr kumimoji="0" lang="en-GB" altLang="sv-SE" sz="1000" b="0" i="1" u="sng" strike="noStrike" kern="1200" cap="none" spc="0" normalizeH="0" baseline="0" noProof="0">
                <a:ln>
                  <a:noFill/>
                </a:ln>
                <a:solidFill>
                  <a:srgbClr val="000000"/>
                </a:solidFill>
                <a:effectLst/>
                <a:uLnTx/>
                <a:uFillTx/>
                <a:latin typeface="Arial"/>
                <a:ea typeface="+mn-ea"/>
                <a:cs typeface="+mn-cs"/>
              </a:rPr>
              <a:t> </a:t>
            </a:r>
            <a:r>
              <a:rPr kumimoji="0" lang="en-GB" altLang="sv-SE" sz="1000" b="0" i="1" u="sng" strike="noStrike" kern="1200" cap="none" spc="0" normalizeH="0" baseline="0" noProof="0" err="1">
                <a:ln>
                  <a:noFill/>
                </a:ln>
                <a:solidFill>
                  <a:srgbClr val="000000"/>
                </a:solidFill>
                <a:effectLst/>
                <a:uLnTx/>
                <a:uFillTx/>
                <a:latin typeface="Arial"/>
                <a:ea typeface="+mn-ea"/>
                <a:cs typeface="+mn-cs"/>
              </a:rPr>
              <a:t>arbeta</a:t>
            </a:r>
            <a:r>
              <a:rPr kumimoji="0" lang="en-GB" altLang="sv-SE" sz="1000" b="0" i="1" u="sng" strike="noStrike" kern="1200" cap="none" spc="0" normalizeH="0" baseline="0" noProof="0">
                <a:ln>
                  <a:noFill/>
                </a:ln>
                <a:solidFill>
                  <a:srgbClr val="000000"/>
                </a:solidFill>
                <a:effectLst/>
                <a:uLnTx/>
                <a:uFillTx/>
                <a:latin typeface="Arial"/>
                <a:ea typeface="+mn-ea"/>
                <a:cs typeface="+mn-cs"/>
              </a:rPr>
              <a:t> med </a:t>
            </a:r>
            <a:r>
              <a:rPr kumimoji="0" lang="en-GB" altLang="sv-SE" sz="1000" b="0" i="1" u="sng" strike="noStrike" kern="1200" cap="none" spc="0" normalizeH="0" baseline="0" noProof="0" err="1">
                <a:ln>
                  <a:noFill/>
                </a:ln>
                <a:solidFill>
                  <a:srgbClr val="000000"/>
                </a:solidFill>
                <a:effectLst/>
                <a:uLnTx/>
                <a:uFillTx/>
                <a:latin typeface="Arial"/>
                <a:ea typeface="+mn-ea"/>
                <a:cs typeface="+mn-cs"/>
              </a:rPr>
              <a:t>siffror</a:t>
            </a:r>
            <a:r>
              <a:rPr kumimoji="0" lang="en-GB" altLang="sv-SE" sz="1000" b="0" i="1" u="sng" strike="noStrike" kern="1200" cap="none" spc="0" normalizeH="0" baseline="0" noProof="0">
                <a:ln>
                  <a:noFill/>
                </a:ln>
                <a:solidFill>
                  <a:srgbClr val="000000"/>
                </a:solidFill>
                <a:effectLst/>
                <a:uLnTx/>
                <a:uFillTx/>
                <a:latin typeface="Arial"/>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textruta 16"/>
          <p:cNvSpPr txBox="1"/>
          <p:nvPr/>
        </p:nvSpPr>
        <p:spPr>
          <a:xfrm>
            <a:off x="2115673" y="5116435"/>
            <a:ext cx="1305165"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100" b="0" i="1" u="sng"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”Gillar inte matte”</a:t>
            </a:r>
          </a:p>
        </p:txBody>
      </p:sp>
      <p:sp>
        <p:nvSpPr>
          <p:cNvPr id="18" name="textruta 17"/>
          <p:cNvSpPr txBox="1"/>
          <p:nvPr/>
        </p:nvSpPr>
        <p:spPr>
          <a:xfrm rot="19343314">
            <a:off x="3655641" y="4233367"/>
            <a:ext cx="1617751"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100" b="0" i="1" u="sng"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Breda karriärmöjligheter</a:t>
            </a:r>
          </a:p>
        </p:txBody>
      </p:sp>
    </p:spTree>
    <p:extLst>
      <p:ext uri="{BB962C8B-B14F-4D97-AF65-F5344CB8AC3E}">
        <p14:creationId xmlns:p14="http://schemas.microsoft.com/office/powerpoint/2010/main" val="100241970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119665" y="795314"/>
            <a:ext cx="7250611" cy="4901150"/>
          </a:xfrm>
          <a:prstGeom prst="rect">
            <a:avLst/>
          </a:prstGeom>
          <a:solidFill>
            <a:schemeClr val="bg1"/>
          </a:solidFill>
          <a:ln>
            <a:solidFill>
              <a:schemeClr val="bg1"/>
            </a:solidFill>
          </a:ln>
        </p:spPr>
        <p:txBody>
          <a:bodyPr wrap="square" rtlCol="0">
            <a:spAutoFit/>
          </a:bodyPr>
          <a:lstStyle/>
          <a:p>
            <a:pPr lvl="0"/>
            <a:endParaRPr lang="sv-SE" sz="140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endParaRPr lang="sv-SE" sz="140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endParaRPr lang="sv-SE" sz="1400">
              <a:latin typeface="Times New Roman" panose="02020603050405020304" pitchFamily="18" charset="0"/>
              <a:cs typeface="Times New Roman" panose="02020603050405020304" pitchFamily="18" charset="0"/>
            </a:endParaRPr>
          </a:p>
          <a:p>
            <a:pPr marL="285750" lvl="0" indent="-285750">
              <a:lnSpc>
                <a:spcPct val="150000"/>
              </a:lnSpc>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Arbete; önskvärt, möjligt, tillräckligt bra, lön</a:t>
            </a:r>
          </a:p>
          <a:p>
            <a:pPr marL="285750" indent="-285750">
              <a:lnSpc>
                <a:spcPct val="150000"/>
              </a:lnSpc>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Erfarenheter; arbetslivet, utbildningslivet, praktik</a:t>
            </a:r>
          </a:p>
          <a:p>
            <a:pPr marL="285750" lvl="0" indent="-285750">
              <a:lnSpc>
                <a:spcPct val="150000"/>
              </a:lnSpc>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Utbildning; investering, självförverkligande</a:t>
            </a:r>
          </a:p>
          <a:p>
            <a:pPr marL="285750" lvl="0" indent="-285750">
              <a:lnSpc>
                <a:spcPct val="150000"/>
              </a:lnSpc>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Studier; lärostilar, undervisningsform/takt, studieteknik, studiemiljö, pedagogiskt stöd </a:t>
            </a:r>
          </a:p>
          <a:p>
            <a:pPr marL="285750" lvl="0" indent="-285750">
              <a:lnSpc>
                <a:spcPct val="150000"/>
              </a:lnSpc>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Omvärld; kunskap om arbetsliv, yrken, rekrytering</a:t>
            </a:r>
          </a:p>
          <a:p>
            <a:pPr marL="285750" lvl="0" indent="-285750">
              <a:lnSpc>
                <a:spcPct val="150000"/>
              </a:lnSpc>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Hälsa, fritid, välmående, miljö, familjeliv </a:t>
            </a:r>
          </a:p>
          <a:p>
            <a:pPr marL="285750" lvl="0" indent="-285750">
              <a:lnSpc>
                <a:spcPct val="150000"/>
              </a:lnSpc>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Nära relationer, familj, </a:t>
            </a:r>
          </a:p>
          <a:p>
            <a:pPr marL="285750" lvl="0" indent="-285750">
              <a:lnSpc>
                <a:spcPct val="150000"/>
              </a:lnSpc>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Värdering; värdesätta, energi, engagemang</a:t>
            </a:r>
          </a:p>
          <a:p>
            <a:pPr marL="285750" lvl="0" indent="-285750">
              <a:lnSpc>
                <a:spcPct val="150000"/>
              </a:lnSpc>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Förmågor; styrkor, svagheter, kapacitet, förutsättningar</a:t>
            </a:r>
          </a:p>
          <a:p>
            <a:pPr marL="285750" lvl="0" indent="-285750">
              <a:lnSpc>
                <a:spcPct val="150000"/>
              </a:lnSpc>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Intressen; vad vill du göra resp. </a:t>
            </a:r>
            <a:r>
              <a:rPr lang="sv-SE" sz="1400" u="sng">
                <a:latin typeface="Times New Roman" panose="02020603050405020304" pitchFamily="18" charset="0"/>
                <a:cs typeface="Times New Roman" panose="02020603050405020304" pitchFamily="18" charset="0"/>
              </a:rPr>
              <a:t>inte vill göra</a:t>
            </a:r>
          </a:p>
          <a:p>
            <a:pPr marL="285750" lvl="0" indent="-285750">
              <a:lnSpc>
                <a:spcPct val="150000"/>
              </a:lnSpc>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Drömmar, strävan, framtidsplaner</a:t>
            </a:r>
          </a:p>
          <a:p>
            <a:pPr marL="285750" lvl="0" indent="-285750">
              <a:lnSpc>
                <a:spcPct val="150000"/>
              </a:lnSpc>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Andras behov/förväntningar</a:t>
            </a:r>
          </a:p>
          <a:p>
            <a:pPr marL="285750" lvl="0" indent="-285750">
              <a:lnSpc>
                <a:spcPct val="150000"/>
              </a:lnSpc>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Favoritmiljöer; inomhus, utomhus, större/mindre</a:t>
            </a:r>
          </a:p>
        </p:txBody>
      </p:sp>
      <p:sp>
        <p:nvSpPr>
          <p:cNvPr id="4" name="textruta 3"/>
          <p:cNvSpPr txBox="1"/>
          <p:nvPr/>
        </p:nvSpPr>
        <p:spPr>
          <a:xfrm>
            <a:off x="1315397" y="472148"/>
            <a:ext cx="3172663" cy="646331"/>
          </a:xfrm>
          <a:prstGeom prst="rect">
            <a:avLst/>
          </a:prstGeom>
          <a:noFill/>
        </p:spPr>
        <p:txBody>
          <a:bodyPr wrap="none" rtlCol="0">
            <a:spAutoFit/>
          </a:bodyPr>
          <a:lstStyle/>
          <a:p>
            <a:r>
              <a:rPr lang="sv-SE" u="sng"/>
              <a:t>Min livsvärld/</a:t>
            </a:r>
            <a:r>
              <a:rPr lang="sv-SE" u="sng" err="1"/>
              <a:t>lifespace</a:t>
            </a:r>
            <a:r>
              <a:rPr lang="sv-SE" u="sng"/>
              <a:t> </a:t>
            </a:r>
            <a:r>
              <a:rPr lang="sv-SE"/>
              <a:t>	(I)</a:t>
            </a:r>
          </a:p>
          <a:p>
            <a:endParaRPr lang="sv-SE"/>
          </a:p>
        </p:txBody>
      </p:sp>
    </p:spTree>
    <p:extLst>
      <p:ext uri="{BB962C8B-B14F-4D97-AF65-F5344CB8AC3E}">
        <p14:creationId xmlns:p14="http://schemas.microsoft.com/office/powerpoint/2010/main" val="279819638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850299" y="1315284"/>
            <a:ext cx="7194662" cy="4254819"/>
          </a:xfrm>
          <a:prstGeom prst="rect">
            <a:avLst/>
          </a:prstGeom>
          <a:solidFill>
            <a:schemeClr val="bg1"/>
          </a:solidFill>
          <a:ln>
            <a:solidFill>
              <a:schemeClr val="bg1"/>
            </a:solidFill>
          </a:ln>
        </p:spPr>
        <p:txBody>
          <a:bodyPr wrap="square" rtlCol="0">
            <a:spAutoFit/>
          </a:bodyPr>
          <a:lstStyle/>
          <a:p>
            <a:pPr marL="285750" lvl="0" indent="-285750">
              <a:lnSpc>
                <a:spcPct val="150000"/>
              </a:lnSpc>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Talanger; </a:t>
            </a:r>
            <a:r>
              <a:rPr lang="sv-SE" sz="1400">
                <a:latin typeface="Times New Roman" panose="02020603050405020304" pitchFamily="18" charset="0"/>
                <a:cs typeface="Times New Roman" panose="02020603050405020304" pitchFamily="18" charset="0"/>
                <a:sym typeface="Wingdings" panose="05000000000000000000" pitchFamily="2" charset="2"/>
              </a:rPr>
              <a:t>outnyttjade, dolda</a:t>
            </a:r>
            <a:endParaRPr lang="sv-SE" sz="1400">
              <a:latin typeface="Times New Roman" panose="02020603050405020304" pitchFamily="18" charset="0"/>
              <a:cs typeface="Times New Roman" panose="02020603050405020304" pitchFamily="18" charset="0"/>
            </a:endParaRPr>
          </a:p>
          <a:p>
            <a:pPr marL="285750" lvl="0" indent="-285750">
              <a:lnSpc>
                <a:spcPct val="150000"/>
              </a:lnSpc>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Kompetenser; sakkunskap, kvalifikation</a:t>
            </a:r>
          </a:p>
          <a:p>
            <a:pPr marL="285750" lvl="0" indent="-285750">
              <a:lnSpc>
                <a:spcPct val="150000"/>
              </a:lnSpc>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Egenskaper, attribut, roll</a:t>
            </a:r>
          </a:p>
          <a:p>
            <a:pPr marL="285750" lvl="0" indent="-285750">
              <a:lnSpc>
                <a:spcPct val="150000"/>
              </a:lnSpc>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Mål; Kortsiktiga/långsiktiga, tidsplan, delmål</a:t>
            </a:r>
          </a:p>
          <a:p>
            <a:pPr marL="285750" lvl="0" indent="-285750">
              <a:lnSpc>
                <a:spcPct val="150000"/>
              </a:lnSpc>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Främsta sidor; kunskaper, ”bra på”</a:t>
            </a:r>
          </a:p>
          <a:p>
            <a:pPr marL="285750" lvl="0" indent="-285750">
              <a:lnSpc>
                <a:spcPct val="150000"/>
              </a:lnSpc>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Färdigheter, skickligheter, kunnighet, vana</a:t>
            </a:r>
          </a:p>
          <a:p>
            <a:pPr marL="285750" lvl="0" indent="-285750">
              <a:lnSpc>
                <a:spcPct val="150000"/>
              </a:lnSpc>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Ämnesområde; generalist </a:t>
            </a:r>
            <a:r>
              <a:rPr lang="sv-SE" sz="1400">
                <a:latin typeface="Times New Roman" panose="02020603050405020304" pitchFamily="18" charset="0"/>
                <a:cs typeface="Times New Roman" panose="02020603050405020304" pitchFamily="18" charset="0"/>
                <a:sym typeface="Wingdings" panose="05000000000000000000" pitchFamily="2" charset="2"/>
              </a:rPr>
              <a:t></a:t>
            </a:r>
            <a:r>
              <a:rPr lang="sv-SE" sz="1400">
                <a:latin typeface="Times New Roman" panose="02020603050405020304" pitchFamily="18" charset="0"/>
                <a:cs typeface="Times New Roman" panose="02020603050405020304" pitchFamily="18" charset="0"/>
              </a:rPr>
              <a:t> specialist</a:t>
            </a:r>
          </a:p>
          <a:p>
            <a:pPr marL="285750" lvl="0" indent="-285750">
              <a:lnSpc>
                <a:spcPct val="150000"/>
              </a:lnSpc>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Motivation, vilja, aktiviteter </a:t>
            </a:r>
          </a:p>
          <a:p>
            <a:pPr marL="285750" lvl="0" indent="-285750">
              <a:lnSpc>
                <a:spcPct val="150000"/>
              </a:lnSpc>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Motstånd; begräsningar, hinder, svårigheter</a:t>
            </a:r>
          </a:p>
          <a:p>
            <a:pPr marL="285750" lvl="0" indent="-285750">
              <a:lnSpc>
                <a:spcPct val="150000"/>
              </a:lnSpc>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Resurser; tid, ekonomi, förkunskaper, saknar idag</a:t>
            </a:r>
          </a:p>
          <a:p>
            <a:pPr marL="285750" lvl="0" indent="-285750">
              <a:lnSpc>
                <a:spcPct val="150000"/>
              </a:lnSpc>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Nätverk: kontakter, stöd, råd, tips, info</a:t>
            </a:r>
          </a:p>
          <a:p>
            <a:pPr marL="285750" lvl="0" indent="-285750">
              <a:lnSpc>
                <a:spcPct val="150000"/>
              </a:lnSpc>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Möjligheter; utvecklande, ambitioner, inriktning</a:t>
            </a:r>
          </a:p>
          <a:p>
            <a:pPr marL="285750" lvl="0" indent="-285750">
              <a:lnSpc>
                <a:spcPct val="150000"/>
              </a:lnSpc>
              <a:buFont typeface="Arial" panose="020B0604020202020204" pitchFamily="34" charset="0"/>
              <a:buChar char="•"/>
            </a:pPr>
            <a:r>
              <a:rPr lang="sv-SE" sz="1400">
                <a:latin typeface="Times New Roman" panose="02020603050405020304" pitchFamily="18" charset="0"/>
                <a:cs typeface="Times New Roman" panose="02020603050405020304" pitchFamily="18" charset="0"/>
              </a:rPr>
              <a:t>Tänkbara branscher, företag, arbetsområde</a:t>
            </a:r>
          </a:p>
        </p:txBody>
      </p:sp>
      <p:sp>
        <p:nvSpPr>
          <p:cNvPr id="3" name="textruta 2"/>
          <p:cNvSpPr txBox="1"/>
          <p:nvPr/>
        </p:nvSpPr>
        <p:spPr>
          <a:xfrm>
            <a:off x="1315397" y="472148"/>
            <a:ext cx="3236784" cy="646331"/>
          </a:xfrm>
          <a:prstGeom prst="rect">
            <a:avLst/>
          </a:prstGeom>
          <a:noFill/>
        </p:spPr>
        <p:txBody>
          <a:bodyPr wrap="none" rtlCol="0">
            <a:spAutoFit/>
          </a:bodyPr>
          <a:lstStyle/>
          <a:p>
            <a:r>
              <a:rPr lang="sv-SE" u="sng"/>
              <a:t>Min livsvärld/</a:t>
            </a:r>
            <a:r>
              <a:rPr lang="sv-SE" u="sng" err="1"/>
              <a:t>lifespace</a:t>
            </a:r>
            <a:r>
              <a:rPr lang="sv-SE" u="sng"/>
              <a:t> </a:t>
            </a:r>
            <a:r>
              <a:rPr lang="sv-SE"/>
              <a:t>	(II)</a:t>
            </a:r>
          </a:p>
          <a:p>
            <a:endParaRPr lang="sv-SE"/>
          </a:p>
        </p:txBody>
      </p:sp>
    </p:spTree>
    <p:extLst>
      <p:ext uri="{BB962C8B-B14F-4D97-AF65-F5344CB8AC3E}">
        <p14:creationId xmlns:p14="http://schemas.microsoft.com/office/powerpoint/2010/main" val="33307481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4C20AB-254C-4081-A49A-A34DEE29D7E9}"/>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0029634B-0E86-4EEE-9DAA-801175C05866}"/>
              </a:ext>
            </a:extLst>
          </p:cNvPr>
          <p:cNvSpPr>
            <a:spLocks noGrp="1"/>
          </p:cNvSpPr>
          <p:nvPr>
            <p:ph idx="1"/>
          </p:nvPr>
        </p:nvSpPr>
        <p:spPr/>
        <p:txBody>
          <a:bodyPr vert="horz" lIns="91440" tIns="45720" rIns="91440" bIns="45720" rtlCol="0" anchor="t">
            <a:normAutofit/>
          </a:bodyPr>
          <a:lstStyle/>
          <a:p>
            <a:pPr marL="134620" indent="-134620"/>
            <a:r>
              <a:rPr lang="sv-SE" b="1">
                <a:cs typeface="Arial"/>
              </a:rPr>
              <a:t>Kunskaper</a:t>
            </a:r>
            <a:r>
              <a:rPr lang="sv-SE">
                <a:cs typeface="Arial"/>
              </a:rPr>
              <a:t> i form av utbildning eller erfarenhet. Det du Kan, vet, har gjort. Bekvämt med och göra. </a:t>
            </a:r>
          </a:p>
          <a:p>
            <a:pPr marL="134620" indent="-134620"/>
            <a:r>
              <a:rPr lang="sv-SE" b="1">
                <a:cs typeface="Arial"/>
              </a:rPr>
              <a:t>Intressen; </a:t>
            </a:r>
            <a:r>
              <a:rPr lang="sv-SE">
                <a:cs typeface="Arial"/>
              </a:rPr>
              <a:t>Tycker om, gillar, kan tänka sig att studera eller arbeta med, får energi, motivation.  Styrkor och svagheter – det du gillar och inte gillar! </a:t>
            </a:r>
            <a:endParaRPr lang="sv-SE"/>
          </a:p>
          <a:p>
            <a:pPr marL="134620" indent="-134620"/>
            <a:r>
              <a:rPr lang="sv-SE" b="1">
                <a:cs typeface="Arial"/>
              </a:rPr>
              <a:t>Värdering</a:t>
            </a:r>
            <a:r>
              <a:rPr lang="sv-SE">
                <a:cs typeface="Arial"/>
              </a:rPr>
              <a:t>; det som är viktigt för dig, prioritera, behöver för att fungerar eller få motivation, driver, uppskattar, önskar. </a:t>
            </a:r>
            <a:endParaRPr lang="sv-SE"/>
          </a:p>
          <a:p>
            <a:pPr marL="134620" indent="-134620"/>
            <a:endParaRPr lang="sv-SE">
              <a:cs typeface="Arial"/>
            </a:endParaRPr>
          </a:p>
          <a:p>
            <a:pPr marL="134620" indent="-134620"/>
            <a:endParaRPr lang="sv-SE">
              <a:cs typeface="Arial"/>
            </a:endParaRPr>
          </a:p>
          <a:p>
            <a:pPr marL="134620" indent="-134620"/>
            <a:r>
              <a:rPr lang="sv-SE" u="sng">
                <a:cs typeface="Arial"/>
              </a:rPr>
              <a:t>Tre olika framtider (I en XXX är jag) à Sektorer</a:t>
            </a:r>
            <a:endParaRPr lang="sv-SE">
              <a:cs typeface="Arial"/>
            </a:endParaRPr>
          </a:p>
          <a:p>
            <a:pPr marL="134620" indent="-134620"/>
            <a:r>
              <a:rPr lang="sv-SE">
                <a:cs typeface="Arial"/>
              </a:rPr>
              <a:t>•Trolig framtid – Vad som bör hända</a:t>
            </a:r>
            <a:endParaRPr lang="sv-SE"/>
          </a:p>
          <a:p>
            <a:pPr marL="134620" indent="-134620"/>
            <a:r>
              <a:rPr lang="sv-SE">
                <a:cs typeface="Arial"/>
              </a:rPr>
              <a:t>•Önskvärd framtid – Vad vi önskar ska hända</a:t>
            </a:r>
            <a:endParaRPr lang="sv-SE"/>
          </a:p>
          <a:p>
            <a:pPr marL="134620" indent="-134620"/>
            <a:r>
              <a:rPr lang="sv-SE">
                <a:cs typeface="Arial"/>
              </a:rPr>
              <a:t>•Tänkbar framtid – Vad som kan hända</a:t>
            </a:r>
            <a:endParaRPr lang="sv-SE"/>
          </a:p>
          <a:p>
            <a:pPr marL="134620" indent="-134620"/>
            <a:endParaRPr lang="sv-SE">
              <a:cs typeface="Arial"/>
            </a:endParaRPr>
          </a:p>
          <a:p>
            <a:pPr marL="134620" indent="-134620"/>
            <a:endParaRPr lang="sv-SE">
              <a:cs typeface="Arial"/>
            </a:endParaRPr>
          </a:p>
        </p:txBody>
      </p:sp>
    </p:spTree>
    <p:extLst>
      <p:ext uri="{BB962C8B-B14F-4D97-AF65-F5344CB8AC3E}">
        <p14:creationId xmlns:p14="http://schemas.microsoft.com/office/powerpoint/2010/main" val="389867318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EFC5FB-666F-447A-9DFE-3556EC9FBFA1}"/>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95A84078-A00D-410D-B397-39170FEBF4B4}"/>
              </a:ext>
            </a:extLst>
          </p:cNvPr>
          <p:cNvSpPr>
            <a:spLocks noGrp="1"/>
          </p:cNvSpPr>
          <p:nvPr>
            <p:ph idx="1"/>
          </p:nvPr>
        </p:nvSpPr>
        <p:spPr/>
        <p:txBody>
          <a:bodyPr vert="horz" lIns="91440" tIns="45720" rIns="91440" bIns="45720" rtlCol="0" anchor="t">
            <a:normAutofit/>
          </a:bodyPr>
          <a:lstStyle/>
          <a:p>
            <a:pPr marL="134620" indent="-134620"/>
            <a:r>
              <a:rPr lang="sv-SE">
                <a:cs typeface="Arial"/>
              </a:rPr>
              <a:t>Blicka bakåt genom att fundera och reflektera över händelser som ha skett i ditt liv, både positiva och negativa: </a:t>
            </a:r>
          </a:p>
          <a:p>
            <a:pPr marL="134620" indent="-134620"/>
            <a:r>
              <a:rPr lang="sv-SE">
                <a:cs typeface="Arial"/>
              </a:rPr>
              <a:t>-Vad har du med dig i ditt bagage av erfarenheter och kunskaper?</a:t>
            </a:r>
            <a:endParaRPr lang="sv-SE"/>
          </a:p>
          <a:p>
            <a:pPr marL="134620" indent="-134620"/>
            <a:r>
              <a:rPr lang="sv-SE">
                <a:cs typeface="Arial"/>
              </a:rPr>
              <a:t>-Vad saknade du för kunskaper, stöd eller resurser? </a:t>
            </a:r>
            <a:endParaRPr lang="sv-SE"/>
          </a:p>
          <a:p>
            <a:pPr marL="134620" indent="-134620"/>
            <a:r>
              <a:rPr lang="sv-SE" i="1">
                <a:cs typeface="Arial"/>
              </a:rPr>
              <a:t>Vad vill jag förändra?</a:t>
            </a:r>
            <a:endParaRPr lang="sv-SE">
              <a:cs typeface="Arial"/>
            </a:endParaRPr>
          </a:p>
          <a:p>
            <a:pPr marL="134620" indent="-134620"/>
            <a:r>
              <a:rPr lang="sv-SE" i="1">
                <a:cs typeface="Arial"/>
              </a:rPr>
              <a:t>Vad är jag nöjd med?</a:t>
            </a:r>
            <a:endParaRPr lang="sv-SE">
              <a:cs typeface="Arial"/>
            </a:endParaRPr>
          </a:p>
          <a:p>
            <a:pPr marL="0" indent="0">
              <a:buNone/>
            </a:pPr>
            <a:endParaRPr lang="sv-SE" i="1">
              <a:cs typeface="Arial"/>
            </a:endParaRPr>
          </a:p>
          <a:p>
            <a:pPr marL="0" indent="0">
              <a:buNone/>
            </a:pPr>
            <a:r>
              <a:rPr lang="sv-SE">
                <a:cs typeface="Arial"/>
              </a:rPr>
              <a:t>•Var befinner jag mig i livet?</a:t>
            </a:r>
          </a:p>
          <a:p>
            <a:pPr marL="134620" indent="-134620"/>
            <a:r>
              <a:rPr lang="sv-SE">
                <a:cs typeface="Arial"/>
              </a:rPr>
              <a:t>•Hur har jag tagit mig hit?</a:t>
            </a:r>
            <a:endParaRPr lang="sv-SE"/>
          </a:p>
          <a:p>
            <a:pPr marL="134620" indent="-134620"/>
            <a:r>
              <a:rPr lang="sv-SE">
                <a:cs typeface="Arial"/>
              </a:rPr>
              <a:t>•Vad är viktigt för mig i framtiden?</a:t>
            </a:r>
            <a:endParaRPr lang="sv-SE"/>
          </a:p>
          <a:p>
            <a:pPr marL="134620" indent="-134620"/>
            <a:r>
              <a:rPr lang="sv-SE">
                <a:cs typeface="Arial"/>
              </a:rPr>
              <a:t>•”</a:t>
            </a:r>
            <a:r>
              <a:rPr lang="sv-SE" b="1">
                <a:cs typeface="Arial"/>
              </a:rPr>
              <a:t>Om allt var möjligt” </a:t>
            </a:r>
            <a:r>
              <a:rPr lang="sv-SE">
                <a:cs typeface="Arial"/>
              </a:rPr>
              <a:t>– hur skulle jag då vilja leva mitt liv?</a:t>
            </a:r>
            <a:endParaRPr lang="sv-SE"/>
          </a:p>
          <a:p>
            <a:pPr marL="134620" indent="-134620"/>
            <a:endParaRPr lang="sv-SE">
              <a:cs typeface="Arial"/>
            </a:endParaRPr>
          </a:p>
        </p:txBody>
      </p:sp>
    </p:spTree>
    <p:extLst>
      <p:ext uri="{BB962C8B-B14F-4D97-AF65-F5344CB8AC3E}">
        <p14:creationId xmlns:p14="http://schemas.microsoft.com/office/powerpoint/2010/main" val="34434731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650449" y="669303"/>
            <a:ext cx="5806912" cy="1384995"/>
          </a:xfrm>
          <a:prstGeom prst="rect">
            <a:avLst/>
          </a:prstGeom>
          <a:noFill/>
        </p:spPr>
        <p:txBody>
          <a:bodyPr wrap="square" rtlCol="0">
            <a:spAutoFit/>
          </a:bodyPr>
          <a:lstStyle/>
          <a:p>
            <a:r>
              <a:rPr lang="sv-SE" sz="1400"/>
              <a:t>Arbetslivet har det senaste decenniet genomgått stora förändringar. Teknikens utveckling har inneburit en förändrad syn på hur, när och var jobb utförs, och den ökade tillgängligheten på information tillsammans med ett mer lättillgängligt kommunikativt flöde har skapat en mängd möjligheter samtidigt som det innebär ett större individuellt ansvar i ett alltmer komplext arbetsliv.</a:t>
            </a:r>
          </a:p>
        </p:txBody>
      </p:sp>
    </p:spTree>
    <p:extLst>
      <p:ext uri="{BB962C8B-B14F-4D97-AF65-F5344CB8AC3E}">
        <p14:creationId xmlns:p14="http://schemas.microsoft.com/office/powerpoint/2010/main" val="22748493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 1"/>
          <p:cNvSpPr/>
          <p:nvPr/>
        </p:nvSpPr>
        <p:spPr>
          <a:xfrm>
            <a:off x="916256" y="127322"/>
            <a:ext cx="6861932" cy="65396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160735" marR="0" lvl="0" indent="-160735"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013" b="0" i="0" u="none" strike="noStrike" kern="1200" cap="none" spc="0" normalizeH="0" baseline="0" noProof="0">
              <a:ln>
                <a:noFill/>
              </a:ln>
              <a:solidFill>
                <a:prstClr val="white"/>
              </a:solidFill>
              <a:effectLst/>
              <a:uLnTx/>
              <a:uFillTx/>
              <a:latin typeface="Arial"/>
              <a:ea typeface="+mn-ea"/>
              <a:cs typeface="+mn-cs"/>
            </a:endParaRPr>
          </a:p>
        </p:txBody>
      </p:sp>
      <p:sp>
        <p:nvSpPr>
          <p:cNvPr id="3" name="textruta 2"/>
          <p:cNvSpPr txBox="1"/>
          <p:nvPr/>
        </p:nvSpPr>
        <p:spPr>
          <a:xfrm>
            <a:off x="124692" y="127322"/>
            <a:ext cx="180049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1" i="0" u="sng" strike="noStrike" kern="1200" cap="none" spc="0" normalizeH="0" baseline="0" noProof="0">
                <a:ln>
                  <a:noFill/>
                </a:ln>
                <a:solidFill>
                  <a:srgbClr val="000000"/>
                </a:solidFill>
                <a:effectLst/>
                <a:uLnTx/>
                <a:uFillTx/>
                <a:latin typeface="Arial"/>
                <a:ea typeface="+mn-ea"/>
                <a:cs typeface="+mn-cs"/>
              </a:rPr>
              <a:t>Nu-situationen</a:t>
            </a:r>
          </a:p>
        </p:txBody>
      </p:sp>
    </p:spTree>
    <p:extLst>
      <p:ext uri="{BB962C8B-B14F-4D97-AF65-F5344CB8AC3E}">
        <p14:creationId xmlns:p14="http://schemas.microsoft.com/office/powerpoint/2010/main" val="380591942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146576" y="149790"/>
            <a:ext cx="6573336" cy="276999"/>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a:spcBef>
                <a:spcPct val="50000"/>
              </a:spcBef>
            </a:pPr>
            <a:r>
              <a:rPr lang="sv-SE" altLang="sv-SE" sz="1200">
                <a:solidFill>
                  <a:schemeClr val="tx1"/>
                </a:solidFill>
              </a:rPr>
              <a:t>Karriärprofil – med </a:t>
            </a:r>
            <a:r>
              <a:rPr lang="sv-SE" altLang="sv-SE" sz="1200" b="1" u="sng">
                <a:solidFill>
                  <a:schemeClr val="tx1"/>
                </a:solidFill>
              </a:rPr>
              <a:t>VAD </a:t>
            </a:r>
            <a:r>
              <a:rPr lang="sv-SE" altLang="sv-SE" sz="1200">
                <a:solidFill>
                  <a:schemeClr val="tx1"/>
                </a:solidFill>
              </a:rPr>
              <a:t>och </a:t>
            </a:r>
            <a:r>
              <a:rPr lang="sv-SE" altLang="sv-SE" sz="1200" b="1" u="sng">
                <a:solidFill>
                  <a:schemeClr val="tx1"/>
                </a:solidFill>
              </a:rPr>
              <a:t>VAR</a:t>
            </a:r>
            <a:r>
              <a:rPr lang="sv-SE" altLang="sv-SE" sz="1200">
                <a:solidFill>
                  <a:schemeClr val="tx1"/>
                </a:solidFill>
              </a:rPr>
              <a:t> vill jag jobba i framtiden?</a:t>
            </a:r>
          </a:p>
        </p:txBody>
      </p:sp>
      <p:sp>
        <p:nvSpPr>
          <p:cNvPr id="3077" name="Line 5"/>
          <p:cNvSpPr>
            <a:spLocks noChangeShapeType="1"/>
          </p:cNvSpPr>
          <p:nvPr/>
        </p:nvSpPr>
        <p:spPr bwMode="auto">
          <a:xfrm flipH="1">
            <a:off x="0" y="6654524"/>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078" name="Text Box 6"/>
          <p:cNvSpPr txBox="1">
            <a:spLocks noChangeArrowheads="1"/>
          </p:cNvSpPr>
          <p:nvPr/>
        </p:nvSpPr>
        <p:spPr bwMode="auto">
          <a:xfrm>
            <a:off x="3166711" y="6621472"/>
            <a:ext cx="567372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1050">
                <a:solidFill>
                  <a:schemeClr val="accent1"/>
                </a:solidFill>
              </a:rPr>
              <a:t>Studievägledningen | Studentcentrum | Malmö universitet </a:t>
            </a:r>
          </a:p>
        </p:txBody>
      </p:sp>
      <p:sp>
        <p:nvSpPr>
          <p:cNvPr id="3079" name="Text Box 7"/>
          <p:cNvSpPr txBox="1">
            <a:spLocks noChangeArrowheads="1"/>
          </p:cNvSpPr>
          <p:nvPr/>
        </p:nvSpPr>
        <p:spPr bwMode="auto">
          <a:xfrm>
            <a:off x="7597775" y="3891538"/>
            <a:ext cx="1943100" cy="85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br>
              <a:rPr lang="sv-SE" altLang="sv-SE" u="sng"/>
            </a:br>
            <a:br>
              <a:rPr lang="sv-SE" altLang="sv-SE" sz="1600"/>
            </a:br>
            <a:endParaRPr lang="sv-SE" altLang="sv-SE" sz="1600"/>
          </a:p>
        </p:txBody>
      </p:sp>
      <p:sp>
        <p:nvSpPr>
          <p:cNvPr id="3108" name="Text Box 36"/>
          <p:cNvSpPr txBox="1">
            <a:spLocks noChangeArrowheads="1"/>
          </p:cNvSpPr>
          <p:nvPr/>
        </p:nvSpPr>
        <p:spPr bwMode="auto">
          <a:xfrm>
            <a:off x="232981" y="1915805"/>
            <a:ext cx="23050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1200" b="1" u="sng"/>
              <a:t>KOMPETENSER</a:t>
            </a:r>
          </a:p>
        </p:txBody>
      </p:sp>
      <p:sp>
        <p:nvSpPr>
          <p:cNvPr id="3110" name="Text Box 38"/>
          <p:cNvSpPr txBox="1">
            <a:spLocks noChangeArrowheads="1"/>
          </p:cNvSpPr>
          <p:nvPr/>
        </p:nvSpPr>
        <p:spPr bwMode="auto">
          <a:xfrm>
            <a:off x="3990643" y="4262814"/>
            <a:ext cx="1441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1200" b="1" u="sng"/>
              <a:t>INTRESSEN</a:t>
            </a:r>
          </a:p>
        </p:txBody>
      </p:sp>
      <p:sp>
        <p:nvSpPr>
          <p:cNvPr id="3111" name="Text Box 39"/>
          <p:cNvSpPr txBox="1">
            <a:spLocks noChangeArrowheads="1"/>
          </p:cNvSpPr>
          <p:nvPr/>
        </p:nvSpPr>
        <p:spPr bwMode="auto">
          <a:xfrm>
            <a:off x="6719912" y="3046897"/>
            <a:ext cx="1657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1200" b="1" u="sng"/>
              <a:t>ARBETSMILJÖ</a:t>
            </a:r>
          </a:p>
        </p:txBody>
      </p:sp>
      <p:sp>
        <p:nvSpPr>
          <p:cNvPr id="3113" name="Oval 41"/>
          <p:cNvSpPr>
            <a:spLocks noChangeArrowheads="1"/>
          </p:cNvSpPr>
          <p:nvPr/>
        </p:nvSpPr>
        <p:spPr bwMode="auto">
          <a:xfrm>
            <a:off x="3817856" y="2562042"/>
            <a:ext cx="1614237" cy="103729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endParaRPr lang="en-US" altLang="sv-SE" dirty="0"/>
          </a:p>
        </p:txBody>
      </p:sp>
      <p:sp>
        <p:nvSpPr>
          <p:cNvPr id="3118" name="Text Box 46"/>
          <p:cNvSpPr txBox="1">
            <a:spLocks noChangeArrowheads="1"/>
          </p:cNvSpPr>
          <p:nvPr/>
        </p:nvSpPr>
        <p:spPr bwMode="auto">
          <a:xfrm>
            <a:off x="238319" y="4377463"/>
            <a:ext cx="20161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pPr>
            <a:r>
              <a:rPr lang="sv-SE" altLang="sv-SE" sz="1200" b="1" u="sng"/>
              <a:t>FRÄMSTA SIDOR</a:t>
            </a:r>
          </a:p>
        </p:txBody>
      </p:sp>
      <p:sp>
        <p:nvSpPr>
          <p:cNvPr id="3124" name="Oval 52"/>
          <p:cNvSpPr>
            <a:spLocks noChangeArrowheads="1"/>
          </p:cNvSpPr>
          <p:nvPr/>
        </p:nvSpPr>
        <p:spPr bwMode="auto">
          <a:xfrm>
            <a:off x="635685" y="620368"/>
            <a:ext cx="1081088" cy="64928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sv-SE" altLang="sv-SE"/>
              <a:t>VAD?</a:t>
            </a:r>
          </a:p>
        </p:txBody>
      </p:sp>
      <p:sp>
        <p:nvSpPr>
          <p:cNvPr id="3125" name="Oval 53"/>
          <p:cNvSpPr>
            <a:spLocks noChangeArrowheads="1"/>
          </p:cNvSpPr>
          <p:nvPr/>
        </p:nvSpPr>
        <p:spPr bwMode="auto">
          <a:xfrm>
            <a:off x="7384891" y="563078"/>
            <a:ext cx="1081088" cy="64928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sv-SE" altLang="sv-SE"/>
              <a:t>VAR?</a:t>
            </a:r>
          </a:p>
        </p:txBody>
      </p:sp>
      <p:sp>
        <p:nvSpPr>
          <p:cNvPr id="3128" name="Line 56"/>
          <p:cNvSpPr>
            <a:spLocks noChangeShapeType="1"/>
          </p:cNvSpPr>
          <p:nvPr/>
        </p:nvSpPr>
        <p:spPr bwMode="auto">
          <a:xfrm>
            <a:off x="5537232" y="3138080"/>
            <a:ext cx="1145544" cy="46135"/>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sv-SE"/>
          </a:p>
        </p:txBody>
      </p:sp>
      <p:sp>
        <p:nvSpPr>
          <p:cNvPr id="3129" name="Line 57"/>
          <p:cNvSpPr>
            <a:spLocks noChangeShapeType="1"/>
          </p:cNvSpPr>
          <p:nvPr/>
        </p:nvSpPr>
        <p:spPr bwMode="auto">
          <a:xfrm>
            <a:off x="4572000" y="3734287"/>
            <a:ext cx="0" cy="431745"/>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sv-SE"/>
          </a:p>
        </p:txBody>
      </p:sp>
      <p:sp>
        <p:nvSpPr>
          <p:cNvPr id="3130" name="Line 58"/>
          <p:cNvSpPr>
            <a:spLocks noChangeShapeType="1"/>
          </p:cNvSpPr>
          <p:nvPr/>
        </p:nvSpPr>
        <p:spPr bwMode="auto">
          <a:xfrm flipH="1">
            <a:off x="1806896" y="3679458"/>
            <a:ext cx="2115808" cy="699171"/>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sv-SE"/>
          </a:p>
        </p:txBody>
      </p:sp>
      <p:sp>
        <p:nvSpPr>
          <p:cNvPr id="3131" name="Line 59"/>
          <p:cNvSpPr>
            <a:spLocks noChangeShapeType="1"/>
          </p:cNvSpPr>
          <p:nvPr/>
        </p:nvSpPr>
        <p:spPr bwMode="auto">
          <a:xfrm flipH="1" flipV="1">
            <a:off x="2254444" y="2857038"/>
            <a:ext cx="1458273" cy="223649"/>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sv-SE"/>
          </a:p>
        </p:txBody>
      </p:sp>
      <p:sp>
        <p:nvSpPr>
          <p:cNvPr id="23" name="textruta 22"/>
          <p:cNvSpPr txBox="1"/>
          <p:nvPr/>
        </p:nvSpPr>
        <p:spPr>
          <a:xfrm>
            <a:off x="6564304" y="2128866"/>
            <a:ext cx="357790" cy="430887"/>
          </a:xfrm>
          <a:prstGeom prst="rect">
            <a:avLst/>
          </a:prstGeom>
          <a:noFill/>
        </p:spPr>
        <p:txBody>
          <a:bodyPr wrap="none" rtlCol="0">
            <a:spAutoFit/>
          </a:bodyPr>
          <a:lstStyle/>
          <a:p>
            <a:endParaRPr lang="sv-SE" sz="1100"/>
          </a:p>
          <a:p>
            <a:pPr marL="171450" indent="-171450">
              <a:buFont typeface="Arial" panose="020B0604020202020204" pitchFamily="34" charset="0"/>
              <a:buChar char="•"/>
            </a:pPr>
            <a:endParaRPr lang="sv-SE" sz="1100"/>
          </a:p>
        </p:txBody>
      </p:sp>
    </p:spTree>
    <p:extLst>
      <p:ext uri="{BB962C8B-B14F-4D97-AF65-F5344CB8AC3E}">
        <p14:creationId xmlns:p14="http://schemas.microsoft.com/office/powerpoint/2010/main" val="76217259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p:cNvSpPr/>
          <p:nvPr/>
        </p:nvSpPr>
        <p:spPr>
          <a:xfrm>
            <a:off x="607611" y="790631"/>
            <a:ext cx="3251482" cy="306236"/>
          </a:xfrm>
          <a:prstGeom prst="rect">
            <a:avLst/>
          </a:prstGeom>
          <a:solidFill>
            <a:schemeClr val="bg1">
              <a:lumMod val="95000"/>
            </a:schemeClr>
          </a:solidFill>
          <a:ln w="12700"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sng" strike="noStrike" kern="0" cap="none" spc="0" normalizeH="0" baseline="0" noProof="0">
                <a:ln>
                  <a:solidFill>
                    <a:prstClr val="white"/>
                  </a:solidFill>
                </a:ln>
                <a:solidFill>
                  <a:srgbClr val="000000"/>
                </a:solidFill>
                <a:effectLst/>
                <a:uLnTx/>
                <a:uFillTx/>
                <a:latin typeface="Calibri" panose="020F0502020204030204"/>
                <a:ea typeface="+mn-ea"/>
                <a:cs typeface="+mn-cs"/>
              </a:rPr>
              <a:t> 1. Stämmer bra med dina värderingar </a:t>
            </a:r>
          </a:p>
        </p:txBody>
      </p:sp>
      <p:sp>
        <p:nvSpPr>
          <p:cNvPr id="10" name="Rektangel 9"/>
          <p:cNvSpPr/>
          <p:nvPr/>
        </p:nvSpPr>
        <p:spPr>
          <a:xfrm>
            <a:off x="4953634" y="800391"/>
            <a:ext cx="3248108" cy="306236"/>
          </a:xfrm>
          <a:prstGeom prst="rect">
            <a:avLst/>
          </a:prstGeom>
          <a:solidFill>
            <a:schemeClr val="bg1">
              <a:lumMod val="95000"/>
            </a:schemeClr>
          </a:solidFill>
          <a:ln w="12700"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b="1" i="0" u="sng" strike="noStrike" kern="0" cap="none" spc="0" normalizeH="0" baseline="0" noProof="0">
                <a:ln>
                  <a:solidFill>
                    <a:prstClr val="white"/>
                  </a:solidFill>
                </a:ln>
                <a:solidFill>
                  <a:srgbClr val="000000"/>
                </a:solidFill>
                <a:effectLst/>
                <a:uLnTx/>
                <a:uFillTx/>
                <a:latin typeface="Calibri" panose="020F0502020204030204"/>
                <a:ea typeface="+mn-ea"/>
                <a:cs typeface="+mn-cs"/>
              </a:rPr>
              <a:t>2. Stämmer bra med dina färdigheter</a:t>
            </a:r>
          </a:p>
        </p:txBody>
      </p:sp>
      <p:sp>
        <p:nvSpPr>
          <p:cNvPr id="11" name="Rektangel 10"/>
          <p:cNvSpPr/>
          <p:nvPr/>
        </p:nvSpPr>
        <p:spPr>
          <a:xfrm>
            <a:off x="610986" y="5792731"/>
            <a:ext cx="3248107" cy="306236"/>
          </a:xfrm>
          <a:prstGeom prst="rect">
            <a:avLst/>
          </a:prstGeom>
          <a:solidFill>
            <a:schemeClr val="bg1">
              <a:lumMod val="95000"/>
            </a:schemeClr>
          </a:solidFill>
          <a:ln w="12700"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b="1" i="0" u="sng" strike="noStrike" kern="0" cap="none" spc="0" normalizeH="0" baseline="0" noProof="0">
                <a:ln>
                  <a:solidFill>
                    <a:prstClr val="white"/>
                  </a:solidFill>
                </a:ln>
                <a:solidFill>
                  <a:prstClr val="black"/>
                </a:solidFill>
                <a:effectLst/>
                <a:uLnTx/>
                <a:uFillTx/>
                <a:latin typeface="Calibri" panose="020F0502020204030204"/>
                <a:ea typeface="+mn-ea"/>
                <a:cs typeface="+mn-cs"/>
              </a:rPr>
              <a:t>3. Stämmer på dina egenskaper </a:t>
            </a:r>
          </a:p>
        </p:txBody>
      </p:sp>
      <p:sp>
        <p:nvSpPr>
          <p:cNvPr id="12" name="Rektangel 11"/>
          <p:cNvSpPr/>
          <p:nvPr/>
        </p:nvSpPr>
        <p:spPr>
          <a:xfrm>
            <a:off x="4953636" y="5790706"/>
            <a:ext cx="3248106" cy="306236"/>
          </a:xfrm>
          <a:prstGeom prst="rect">
            <a:avLst/>
          </a:prstGeom>
          <a:solidFill>
            <a:schemeClr val="bg1">
              <a:lumMod val="95000"/>
            </a:schemeClr>
          </a:solidFill>
          <a:ln w="12700"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sng" strike="noStrike" kern="0" cap="none" spc="0" normalizeH="0" baseline="0" noProof="0">
                <a:ln>
                  <a:solidFill>
                    <a:prstClr val="white"/>
                  </a:solidFill>
                </a:ln>
                <a:solidFill>
                  <a:prstClr val="black"/>
                </a:solidFill>
                <a:effectLst/>
                <a:uLnTx/>
                <a:uFillTx/>
                <a:latin typeface="Calibri" panose="020F0502020204030204"/>
                <a:ea typeface="+mn-ea"/>
                <a:cs typeface="+mn-cs"/>
              </a:rPr>
              <a:t>4. Passar dina intressen</a:t>
            </a:r>
          </a:p>
        </p:txBody>
      </p:sp>
      <p:sp>
        <p:nvSpPr>
          <p:cNvPr id="13" name="textruta 12"/>
          <p:cNvSpPr txBox="1"/>
          <p:nvPr/>
        </p:nvSpPr>
        <p:spPr>
          <a:xfrm>
            <a:off x="302149" y="110829"/>
            <a:ext cx="2981009" cy="461665"/>
          </a:xfrm>
          <a:prstGeom prst="rect">
            <a:avLst/>
          </a:prstGeom>
          <a:solidFill>
            <a:schemeClr val="bg1">
              <a:lumMod val="95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sng" strike="noStrike" kern="1200" cap="none" spc="0" normalizeH="0" baseline="0" noProof="0">
                <a:ln>
                  <a:noFill/>
                </a:ln>
                <a:solidFill>
                  <a:prstClr val="black"/>
                </a:solidFill>
                <a:effectLst/>
                <a:uLnTx/>
                <a:uFillTx/>
                <a:latin typeface="Calibri" panose="020F0502020204030204"/>
                <a:ea typeface="+mn-ea"/>
                <a:cs typeface="+mn-cs"/>
              </a:rPr>
              <a:t>Vad stämmer för dig? </a:t>
            </a:r>
          </a:p>
        </p:txBody>
      </p:sp>
      <p:cxnSp>
        <p:nvCxnSpPr>
          <p:cNvPr id="17" name="Rak koppling 16"/>
          <p:cNvCxnSpPr/>
          <p:nvPr/>
        </p:nvCxnSpPr>
        <p:spPr>
          <a:xfrm>
            <a:off x="4514056" y="0"/>
            <a:ext cx="0" cy="6858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Rak koppling 18"/>
          <p:cNvCxnSpPr/>
          <p:nvPr/>
        </p:nvCxnSpPr>
        <p:spPr>
          <a:xfrm flipV="1">
            <a:off x="-105798" y="3472738"/>
            <a:ext cx="9249798" cy="2497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 name="textruta 3"/>
          <p:cNvSpPr txBox="1"/>
          <p:nvPr/>
        </p:nvSpPr>
        <p:spPr>
          <a:xfrm>
            <a:off x="851374" y="2171965"/>
            <a:ext cx="2067041" cy="276999"/>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Det du tycker är viktigt för dig</a:t>
            </a:r>
          </a:p>
        </p:txBody>
      </p:sp>
      <p:sp>
        <p:nvSpPr>
          <p:cNvPr id="15" name="textruta 14"/>
          <p:cNvSpPr txBox="1"/>
          <p:nvPr/>
        </p:nvSpPr>
        <p:spPr>
          <a:xfrm>
            <a:off x="5093672" y="2171966"/>
            <a:ext cx="2272417" cy="276999"/>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Det du är bra på eller kan lära dig</a:t>
            </a:r>
          </a:p>
        </p:txBody>
      </p:sp>
      <p:sp>
        <p:nvSpPr>
          <p:cNvPr id="16" name="textruta 15"/>
          <p:cNvSpPr txBox="1"/>
          <p:nvPr/>
        </p:nvSpPr>
        <p:spPr>
          <a:xfrm>
            <a:off x="913074" y="4489932"/>
            <a:ext cx="2177134" cy="276999"/>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Det som passar din personlighet</a:t>
            </a:r>
          </a:p>
        </p:txBody>
      </p:sp>
      <p:sp>
        <p:nvSpPr>
          <p:cNvPr id="18" name="textruta 17"/>
          <p:cNvSpPr txBox="1"/>
          <p:nvPr/>
        </p:nvSpPr>
        <p:spPr>
          <a:xfrm>
            <a:off x="5093672" y="4489933"/>
            <a:ext cx="2584169" cy="276999"/>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Det som lockar dig – det som är roligt</a:t>
            </a:r>
          </a:p>
        </p:txBody>
      </p:sp>
      <p:cxnSp>
        <p:nvCxnSpPr>
          <p:cNvPr id="28" name="Rak koppling 27"/>
          <p:cNvCxnSpPr/>
          <p:nvPr/>
        </p:nvCxnSpPr>
        <p:spPr>
          <a:xfrm flipV="1">
            <a:off x="607611" y="6096942"/>
            <a:ext cx="7594131" cy="654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Rak koppling 28"/>
          <p:cNvCxnSpPr/>
          <p:nvPr/>
        </p:nvCxnSpPr>
        <p:spPr>
          <a:xfrm>
            <a:off x="607611" y="786205"/>
            <a:ext cx="7594131"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502026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923194" y="643416"/>
            <a:ext cx="7164126" cy="5334000"/>
          </a:xfrm>
          <a:prstGeom prst="rect">
            <a:avLst/>
          </a:prstGeom>
          <a:solidFill>
            <a:sysClr val="window" lastClr="FFFFFF"/>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7" name="Rak koppling 16"/>
          <p:cNvCxnSpPr>
            <a:stCxn id="8" idx="0"/>
            <a:endCxn id="8" idx="2"/>
          </p:cNvCxnSpPr>
          <p:nvPr/>
        </p:nvCxnSpPr>
        <p:spPr>
          <a:xfrm>
            <a:off x="4505257" y="643416"/>
            <a:ext cx="0" cy="5334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Rak koppling 18"/>
          <p:cNvCxnSpPr>
            <a:endCxn id="8" idx="3"/>
          </p:cNvCxnSpPr>
          <p:nvPr/>
        </p:nvCxnSpPr>
        <p:spPr>
          <a:xfrm flipV="1">
            <a:off x="913074" y="3310416"/>
            <a:ext cx="7174246" cy="3898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8" name="Line 5"/>
          <p:cNvSpPr>
            <a:spLocks noChangeShapeType="1"/>
          </p:cNvSpPr>
          <p:nvPr/>
        </p:nvSpPr>
        <p:spPr bwMode="auto">
          <a:xfrm flipH="1">
            <a:off x="0" y="6654524"/>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50" normalizeH="0" baseline="0" noProof="0">
              <a:ln w="9525" cmpd="sng">
                <a:solidFill>
                  <a:srgbClr val="DA0123"/>
                </a:solidFill>
                <a:prstDash val="solid"/>
              </a:ln>
              <a:solidFill>
                <a:srgbClr val="70AD47">
                  <a:tint val="1000"/>
                </a:srgbClr>
              </a:solidFill>
              <a:effectLst>
                <a:glow rad="38100">
                  <a:srgbClr val="DA0123">
                    <a:alpha val="40000"/>
                  </a:srgbClr>
                </a:glow>
              </a:effectLst>
              <a:uLnTx/>
              <a:uFillTx/>
              <a:latin typeface="Arial"/>
              <a:ea typeface="+mn-ea"/>
              <a:cs typeface="+mn-cs"/>
            </a:endParaRPr>
          </a:p>
        </p:txBody>
      </p:sp>
      <p:sp>
        <p:nvSpPr>
          <p:cNvPr id="20" name="Text Box 6"/>
          <p:cNvSpPr txBox="1">
            <a:spLocks noChangeArrowheads="1"/>
          </p:cNvSpPr>
          <p:nvPr/>
        </p:nvSpPr>
        <p:spPr bwMode="auto">
          <a:xfrm>
            <a:off x="3132138" y="6643688"/>
            <a:ext cx="567372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sv-SE" altLang="sv-SE" sz="1050" b="0" i="0" u="none" strike="noStrike" kern="1200" cap="none" spc="0" normalizeH="0" baseline="0" noProof="0">
                <a:ln>
                  <a:noFill/>
                </a:ln>
                <a:solidFill>
                  <a:srgbClr val="DA0123"/>
                </a:solidFill>
                <a:effectLst/>
                <a:uLnTx/>
                <a:uFillTx/>
                <a:latin typeface="Arial"/>
                <a:ea typeface="+mn-ea"/>
                <a:cs typeface="+mn-cs"/>
              </a:rPr>
              <a:t>Studievägledningen | Studentcentrum | Malmö universitet </a:t>
            </a:r>
          </a:p>
        </p:txBody>
      </p:sp>
    </p:spTree>
    <p:extLst>
      <p:ext uri="{BB962C8B-B14F-4D97-AF65-F5344CB8AC3E}">
        <p14:creationId xmlns:p14="http://schemas.microsoft.com/office/powerpoint/2010/main" val="22385882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nvGraphicFramePr>
        <p:xfrm>
          <a:off x="290945" y="508923"/>
          <a:ext cx="5918662" cy="4937760"/>
        </p:xfrm>
        <a:graphic>
          <a:graphicData uri="http://schemas.openxmlformats.org/drawingml/2006/table">
            <a:tbl>
              <a:tblPr firstRow="1" bandRow="1">
                <a:tableStyleId>{69012ECD-51FC-41F1-AA8D-1B2483CD663E}</a:tableStyleId>
              </a:tblPr>
              <a:tblGrid>
                <a:gridCol w="2959331">
                  <a:extLst>
                    <a:ext uri="{9D8B030D-6E8A-4147-A177-3AD203B41FA5}">
                      <a16:colId xmlns:a16="http://schemas.microsoft.com/office/drawing/2014/main" val="2378622880"/>
                    </a:ext>
                  </a:extLst>
                </a:gridCol>
                <a:gridCol w="2959331">
                  <a:extLst>
                    <a:ext uri="{9D8B030D-6E8A-4147-A177-3AD203B41FA5}">
                      <a16:colId xmlns:a16="http://schemas.microsoft.com/office/drawing/2014/main" val="2255233690"/>
                    </a:ext>
                  </a:extLst>
                </a:gridCol>
              </a:tblGrid>
              <a:tr h="327146">
                <a:tc>
                  <a:txBody>
                    <a:bodyPr/>
                    <a:lstStyle/>
                    <a:p>
                      <a:r>
                        <a:rPr lang="sv-SE" u="sng"/>
                        <a:t>VAD</a:t>
                      </a:r>
                      <a:r>
                        <a:rPr lang="sv-SE" baseline="0"/>
                        <a:t> vill jag göra?</a:t>
                      </a:r>
                      <a:endParaRPr lang="sv-SE"/>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sv-SE" i="0" u="sng"/>
                        <a:t>VAR</a:t>
                      </a:r>
                      <a:r>
                        <a:rPr lang="sv-SE"/>
                        <a:t> vill jag göra det?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93932805"/>
                  </a:ext>
                </a:extLst>
              </a:tr>
              <a:tr h="403331">
                <a:tc>
                  <a:txBody>
                    <a:bodyPr/>
                    <a:lstStyle/>
                    <a:p>
                      <a:r>
                        <a:rPr lang="sv-SE" sz="1200" i="1"/>
                        <a:t>Definiera</a:t>
                      </a:r>
                      <a:r>
                        <a:rPr lang="sv-SE" sz="1200" i="1" baseline="0"/>
                        <a:t> dina färdigheter/skickligheter/kompetenser</a:t>
                      </a:r>
                      <a:endParaRPr lang="sv-SE" sz="1200" i="1"/>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sv-SE" sz="1200" i="1"/>
                        <a:t>Definiera</a:t>
                      </a:r>
                      <a:r>
                        <a:rPr lang="sv-SE" sz="1200" i="1" baseline="0"/>
                        <a:t> var du vill använda dina kompetenser/intressen/favoritmiljöer</a:t>
                      </a:r>
                      <a:endParaRPr lang="sv-SE" sz="1200" i="1"/>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582265385"/>
                  </a:ext>
                </a:extLst>
              </a:tr>
              <a:tr h="327146">
                <a:tc>
                  <a:txBody>
                    <a:bodyPr/>
                    <a:lstStyle/>
                    <a:p>
                      <a:r>
                        <a:rPr lang="sv-SE" sz="1200" i="1"/>
                        <a:t>T.ex.</a:t>
                      </a:r>
                      <a:r>
                        <a:rPr lang="sv-SE" sz="1200" i="1" baseline="0"/>
                        <a:t> Observera, ge service, ta beslut etc.</a:t>
                      </a:r>
                      <a:endParaRPr lang="sv-SE" sz="1200" i="1"/>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sv-SE" sz="1200" i="1"/>
                        <a:t>T.ex.</a:t>
                      </a:r>
                      <a:r>
                        <a:rPr lang="sv-SE" sz="1200" i="1" baseline="0"/>
                        <a:t> Psykologi, träna, kontor etc.</a:t>
                      </a:r>
                      <a:endParaRPr lang="sv-SE" sz="1200" i="1"/>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574413164"/>
                  </a:ext>
                </a:extLst>
              </a:tr>
              <a:tr h="327146">
                <a:tc>
                  <a:txBody>
                    <a:bodyPr/>
                    <a:lstStyle/>
                    <a:p>
                      <a:pPr marL="171450" indent="-171450">
                        <a:buFont typeface="Arial" panose="020B0604020202020204" pitchFamily="34" charset="0"/>
                        <a:buChar char="•"/>
                      </a:pPr>
                      <a:r>
                        <a:rPr lang="sv-SE" sz="1800"/>
                        <a:t>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71450" indent="-171450">
                        <a:buFont typeface="Arial" panose="020B0604020202020204" pitchFamily="34" charset="0"/>
                        <a:buChar char="•"/>
                      </a:pPr>
                      <a:r>
                        <a:rPr lang="sv-SE" sz="1800"/>
                        <a:t>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52018587"/>
                  </a:ext>
                </a:extLst>
              </a:tr>
              <a:tr h="327146">
                <a:tc>
                  <a:txBody>
                    <a:bodyPr/>
                    <a:lstStyle/>
                    <a:p>
                      <a:pPr marL="171450" indent="-171450">
                        <a:buFont typeface="Arial" panose="020B0604020202020204" pitchFamily="34" charset="0"/>
                        <a:buChar char="•"/>
                      </a:pPr>
                      <a:r>
                        <a:rPr lang="sv-SE" sz="1800" baseline="0"/>
                        <a:t> </a:t>
                      </a:r>
                      <a:endParaRPr lang="sv-SE" sz="18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71450" indent="-171450">
                        <a:buFont typeface="Arial" panose="020B0604020202020204" pitchFamily="34" charset="0"/>
                        <a:buChar char="•"/>
                      </a:pPr>
                      <a:r>
                        <a:rPr lang="sv-SE" sz="1800"/>
                        <a:t>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20736146"/>
                  </a:ext>
                </a:extLst>
              </a:tr>
              <a:tr h="327146">
                <a:tc>
                  <a:txBody>
                    <a:bodyPr/>
                    <a:lstStyle/>
                    <a:p>
                      <a:pPr marL="171450" indent="-171450">
                        <a:buFont typeface="Arial" panose="020B0604020202020204" pitchFamily="34" charset="0"/>
                        <a:buChar char="•"/>
                      </a:pPr>
                      <a:r>
                        <a:rPr lang="sv-SE" sz="1800" baseline="0"/>
                        <a:t> </a:t>
                      </a:r>
                      <a:endParaRPr lang="sv-SE" sz="18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71450" indent="-171450">
                        <a:buFont typeface="Arial" panose="020B0604020202020204" pitchFamily="34" charset="0"/>
                        <a:buChar char="•"/>
                      </a:pPr>
                      <a:r>
                        <a:rPr lang="sv-SE" sz="1800"/>
                        <a:t>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771244211"/>
                  </a:ext>
                </a:extLst>
              </a:tr>
              <a:tr h="327146">
                <a:tc>
                  <a:txBody>
                    <a:bodyPr/>
                    <a:lstStyle/>
                    <a:p>
                      <a:pPr marL="171450" indent="-171450">
                        <a:buFont typeface="Arial" panose="020B0604020202020204" pitchFamily="34" charset="0"/>
                        <a:buChar char="•"/>
                      </a:pPr>
                      <a:r>
                        <a:rPr lang="sv-SE" sz="1800" baseline="0"/>
                        <a:t> </a:t>
                      </a:r>
                      <a:endParaRPr lang="sv-SE" sz="18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71450" indent="-171450">
                        <a:buFont typeface="Arial" panose="020B0604020202020204" pitchFamily="34" charset="0"/>
                        <a:buChar char="•"/>
                      </a:pPr>
                      <a:r>
                        <a:rPr lang="sv-SE" sz="1800"/>
                        <a:t>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525602792"/>
                  </a:ext>
                </a:extLst>
              </a:tr>
              <a:tr h="327146">
                <a:tc>
                  <a:txBody>
                    <a:bodyPr/>
                    <a:lstStyle/>
                    <a:p>
                      <a:pPr marL="171450" indent="-171450">
                        <a:buFont typeface="Arial" panose="020B0604020202020204" pitchFamily="34" charset="0"/>
                        <a:buChar char="•"/>
                      </a:pPr>
                      <a:r>
                        <a:rPr lang="sv-SE" sz="1800" baseline="0"/>
                        <a:t> </a:t>
                      </a:r>
                      <a:endParaRPr lang="sv-SE" sz="18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71450" indent="-171450">
                        <a:buFont typeface="Arial" panose="020B0604020202020204" pitchFamily="34" charset="0"/>
                        <a:buChar char="•"/>
                      </a:pPr>
                      <a:r>
                        <a:rPr lang="sv-SE" sz="1800"/>
                        <a:t>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8019192"/>
                  </a:ext>
                </a:extLst>
              </a:tr>
              <a:tr h="327146">
                <a:tc>
                  <a:txBody>
                    <a:bodyPr/>
                    <a:lstStyle/>
                    <a:p>
                      <a:pPr marL="285750" indent="-285750">
                        <a:buFont typeface="Arial" panose="020B0604020202020204" pitchFamily="34" charset="0"/>
                        <a:buChar char="•"/>
                      </a:pPr>
                      <a:r>
                        <a:rPr lang="sv-SE" sz="1800" baseline="0"/>
                        <a:t> </a:t>
                      </a:r>
                      <a:endParaRPr lang="sv-SE" sz="18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285750" indent="-285750">
                        <a:buFont typeface="Arial" panose="020B0604020202020204" pitchFamily="34" charset="0"/>
                        <a:buChar char="•"/>
                      </a:pPr>
                      <a:r>
                        <a:rPr lang="sv-SE" sz="1800"/>
                        <a:t>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56598439"/>
                  </a:ext>
                </a:extLst>
              </a:tr>
              <a:tr h="327146">
                <a:tc>
                  <a:txBody>
                    <a:bodyPr/>
                    <a:lstStyle/>
                    <a:p>
                      <a:pPr marL="171450" indent="-171450">
                        <a:buFont typeface="Arial" panose="020B0604020202020204" pitchFamily="34" charset="0"/>
                        <a:buChar char="•"/>
                      </a:pPr>
                      <a:r>
                        <a:rPr lang="sv-SE" sz="1800" baseline="0"/>
                        <a:t> </a:t>
                      </a:r>
                      <a:r>
                        <a:rPr lang="sv-SE" sz="1200"/>
                        <a:t>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285750" indent="-285750">
                        <a:buFont typeface="Arial" panose="020B0604020202020204" pitchFamily="34" charset="0"/>
                        <a:buChar char="•"/>
                      </a:pPr>
                      <a:r>
                        <a:rPr lang="sv-SE" baseline="0"/>
                        <a:t> </a:t>
                      </a:r>
                      <a:endParaRPr lang="sv-SE"/>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17607334"/>
                  </a:ext>
                </a:extLst>
              </a:tr>
              <a:tr h="327146">
                <a:tc>
                  <a:txBody>
                    <a:bodyPr/>
                    <a:lstStyle/>
                    <a:p>
                      <a:pPr marL="285750" indent="-285750">
                        <a:buFont typeface="Arial" panose="020B0604020202020204" pitchFamily="34" charset="0"/>
                        <a:buChar char="•"/>
                      </a:pPr>
                      <a:r>
                        <a:rPr lang="sv-SE"/>
                        <a:t>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285750" indent="-285750">
                        <a:buFont typeface="Arial" panose="020B0604020202020204" pitchFamily="34" charset="0"/>
                        <a:buChar char="•"/>
                      </a:pPr>
                      <a:r>
                        <a:rPr lang="sv-SE"/>
                        <a:t>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72119886"/>
                  </a:ext>
                </a:extLst>
              </a:tr>
              <a:tr h="327146">
                <a:tc>
                  <a:txBody>
                    <a:bodyPr/>
                    <a:lstStyle/>
                    <a:p>
                      <a:pPr marL="285750" indent="-285750">
                        <a:buFont typeface="Arial" panose="020B0604020202020204" pitchFamily="34" charset="0"/>
                        <a:buChar char="•"/>
                      </a:pPr>
                      <a:r>
                        <a:rPr lang="sv-SE"/>
                        <a:t>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285750" indent="-285750">
                        <a:buFont typeface="Arial" panose="020B0604020202020204" pitchFamily="34" charset="0"/>
                        <a:buChar char="•"/>
                      </a:pPr>
                      <a:r>
                        <a:rPr lang="sv-SE"/>
                        <a:t>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26276239"/>
                  </a:ext>
                </a:extLst>
              </a:tr>
              <a:tr h="327146">
                <a:tc>
                  <a:txBody>
                    <a:bodyPr/>
                    <a:lstStyle/>
                    <a:p>
                      <a:pPr marL="285750" indent="-285750">
                        <a:buFont typeface="Arial" panose="020B0604020202020204" pitchFamily="34" charset="0"/>
                        <a:buChar char="•"/>
                      </a:pPr>
                      <a:r>
                        <a:rPr lang="sv-SE"/>
                        <a:t>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285750" indent="-285750">
                        <a:buFont typeface="Arial" panose="020B0604020202020204" pitchFamily="34" charset="0"/>
                        <a:buChar char="•"/>
                      </a:pPr>
                      <a:r>
                        <a:rPr lang="sv-SE"/>
                        <a:t>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74469921"/>
                  </a:ext>
                </a:extLst>
              </a:tr>
            </a:tbl>
          </a:graphicData>
        </a:graphic>
      </p:graphicFrame>
      <p:sp>
        <p:nvSpPr>
          <p:cNvPr id="4" name="Line 5"/>
          <p:cNvSpPr>
            <a:spLocks noChangeShapeType="1"/>
          </p:cNvSpPr>
          <p:nvPr/>
        </p:nvSpPr>
        <p:spPr bwMode="auto">
          <a:xfrm flipH="1">
            <a:off x="0" y="6654524"/>
            <a:ext cx="9144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50" normalizeH="0" baseline="0" noProof="0">
              <a:ln w="9525" cmpd="sng">
                <a:solidFill>
                  <a:srgbClr val="DA0123"/>
                </a:solidFill>
                <a:prstDash val="solid"/>
              </a:ln>
              <a:solidFill>
                <a:srgbClr val="70AD47">
                  <a:tint val="1000"/>
                </a:srgbClr>
              </a:solidFill>
              <a:effectLst>
                <a:glow rad="38100">
                  <a:srgbClr val="DA0123">
                    <a:alpha val="40000"/>
                  </a:srgbClr>
                </a:glow>
              </a:effectLst>
              <a:uLnTx/>
              <a:uFillTx/>
              <a:latin typeface="Arial"/>
              <a:ea typeface="+mn-ea"/>
              <a:cs typeface="+mn-cs"/>
            </a:endParaRPr>
          </a:p>
        </p:txBody>
      </p:sp>
      <p:sp>
        <p:nvSpPr>
          <p:cNvPr id="5" name="Text Box 6"/>
          <p:cNvSpPr txBox="1">
            <a:spLocks noChangeArrowheads="1"/>
          </p:cNvSpPr>
          <p:nvPr/>
        </p:nvSpPr>
        <p:spPr bwMode="auto">
          <a:xfrm>
            <a:off x="3132138" y="6643688"/>
            <a:ext cx="567372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sv-SE" altLang="sv-SE" sz="1050" b="0" i="0" u="none" strike="noStrike" kern="1200" cap="none" spc="0" normalizeH="0" baseline="0" noProof="0">
                <a:ln>
                  <a:noFill/>
                </a:ln>
                <a:solidFill>
                  <a:srgbClr val="DA0123"/>
                </a:solidFill>
                <a:effectLst/>
                <a:uLnTx/>
                <a:uFillTx/>
                <a:latin typeface="Arial"/>
                <a:ea typeface="+mn-ea"/>
                <a:cs typeface="+mn-cs"/>
              </a:rPr>
              <a:t>Studievägledningen | Studentcentrum | Malmö universitet </a:t>
            </a:r>
          </a:p>
        </p:txBody>
      </p:sp>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7510" y="1960140"/>
            <a:ext cx="2456075" cy="1755464"/>
          </a:xfrm>
          <a:prstGeom prst="rect">
            <a:avLst/>
          </a:prstGeom>
        </p:spPr>
      </p:pic>
    </p:spTree>
    <p:extLst>
      <p:ext uri="{BB962C8B-B14F-4D97-AF65-F5344CB8AC3E}">
        <p14:creationId xmlns:p14="http://schemas.microsoft.com/office/powerpoint/2010/main" val="225918385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6686" y="275073"/>
            <a:ext cx="8229600" cy="1143000"/>
          </a:xfrm>
        </p:spPr>
        <p:txBody>
          <a:bodyPr/>
          <a:lstStyle/>
          <a:p>
            <a:r>
              <a:rPr lang="sv-SE"/>
              <a:t>Olika vägar samma mål = examen</a:t>
            </a:r>
          </a:p>
        </p:txBody>
      </p:sp>
      <p:sp>
        <p:nvSpPr>
          <p:cNvPr id="4" name="Ellips 3"/>
          <p:cNvSpPr/>
          <p:nvPr/>
        </p:nvSpPr>
        <p:spPr bwMode="auto">
          <a:xfrm>
            <a:off x="696686" y="2005356"/>
            <a:ext cx="2090057" cy="1375101"/>
          </a:xfrm>
          <a:prstGeom prst="ellipse">
            <a:avLst/>
          </a:prstGeom>
          <a:solidFill>
            <a:schemeClr val="accent4"/>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marL="0" marR="0" lvl="0" indent="0" algn="l" defTabSz="914014" rtl="0" eaLnBrk="1" fontAlgn="base" latinLnBrk="0" hangingPunct="1">
              <a:lnSpc>
                <a:spcPct val="100000"/>
              </a:lnSpc>
              <a:spcBef>
                <a:spcPct val="0"/>
              </a:spcBef>
              <a:spcAft>
                <a:spcPct val="0"/>
              </a:spcAft>
              <a:buClrTx/>
              <a:buSzTx/>
              <a:buFontTx/>
              <a:buNone/>
              <a:tabLst/>
              <a:defRPr/>
            </a:pPr>
            <a:endParaRPr kumimoji="0" lang="sv-SE" sz="1800" b="1" i="0" u="none" strike="noStrike" kern="1200" cap="none" spc="0" normalizeH="0" baseline="0" noProof="0">
              <a:ln>
                <a:noFill/>
              </a:ln>
              <a:solidFill>
                <a:srgbClr val="60646C"/>
              </a:solidFill>
              <a:effectLst/>
              <a:uLnTx/>
              <a:uFillTx/>
              <a:latin typeface="Arial" charset="0"/>
              <a:ea typeface="+mn-ea"/>
              <a:cs typeface="+mn-cs"/>
            </a:endParaRPr>
          </a:p>
        </p:txBody>
      </p:sp>
      <p:sp>
        <p:nvSpPr>
          <p:cNvPr id="5" name="textruta 4"/>
          <p:cNvSpPr txBox="1"/>
          <p:nvPr/>
        </p:nvSpPr>
        <p:spPr>
          <a:xfrm>
            <a:off x="967619" y="2396878"/>
            <a:ext cx="1819124" cy="524556"/>
          </a:xfrm>
          <a:prstGeom prst="rect">
            <a:avLst/>
          </a:prstGeom>
          <a:noFill/>
        </p:spPr>
        <p:txBody>
          <a:bodyPr wrap="square" lIns="92364" tIns="46182" rIns="92364" bIns="46182"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60646C"/>
                </a:solidFill>
                <a:effectLst/>
                <a:uLnTx/>
                <a:uFillTx/>
                <a:latin typeface="Arial"/>
                <a:ea typeface="+mn-ea"/>
                <a:cs typeface="+mn-cs"/>
              </a:rPr>
              <a:t>Generell examen - program</a:t>
            </a:r>
          </a:p>
        </p:txBody>
      </p:sp>
      <p:sp>
        <p:nvSpPr>
          <p:cNvPr id="6" name="Ellips 5"/>
          <p:cNvSpPr/>
          <p:nvPr/>
        </p:nvSpPr>
        <p:spPr bwMode="auto">
          <a:xfrm>
            <a:off x="3125410" y="2005356"/>
            <a:ext cx="2090057" cy="1375101"/>
          </a:xfrm>
          <a:prstGeom prst="ellipse">
            <a:avLst/>
          </a:prstGeom>
          <a:solidFill>
            <a:srgbClr val="FFC000"/>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marL="0" marR="0" lvl="0" indent="0" algn="l" defTabSz="914014" rtl="0" eaLnBrk="1" fontAlgn="base" latinLnBrk="0" hangingPunct="1">
              <a:lnSpc>
                <a:spcPct val="100000"/>
              </a:lnSpc>
              <a:spcBef>
                <a:spcPct val="0"/>
              </a:spcBef>
              <a:spcAft>
                <a:spcPct val="0"/>
              </a:spcAft>
              <a:buClrTx/>
              <a:buSzTx/>
              <a:buFontTx/>
              <a:buNone/>
              <a:tabLst/>
              <a:defRPr/>
            </a:pPr>
            <a:endParaRPr kumimoji="0" lang="sv-SE" sz="1800" b="1" i="0" u="none" strike="noStrike" kern="1200" cap="none" spc="0" normalizeH="0" baseline="0" noProof="0">
              <a:ln>
                <a:noFill/>
              </a:ln>
              <a:solidFill>
                <a:srgbClr val="60646C"/>
              </a:solidFill>
              <a:effectLst/>
              <a:uLnTx/>
              <a:uFillTx/>
              <a:latin typeface="Arial" charset="0"/>
              <a:ea typeface="+mn-ea"/>
              <a:cs typeface="+mn-cs"/>
            </a:endParaRPr>
          </a:p>
        </p:txBody>
      </p:sp>
      <p:sp>
        <p:nvSpPr>
          <p:cNvPr id="7" name="textruta 6"/>
          <p:cNvSpPr txBox="1"/>
          <p:nvPr/>
        </p:nvSpPr>
        <p:spPr>
          <a:xfrm>
            <a:off x="3260876" y="2401324"/>
            <a:ext cx="1819124" cy="524556"/>
          </a:xfrm>
          <a:prstGeom prst="rect">
            <a:avLst/>
          </a:prstGeom>
          <a:noFill/>
        </p:spPr>
        <p:txBody>
          <a:bodyPr wrap="square" lIns="92364" tIns="46182" rIns="92364" bIns="46182"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60646C"/>
                </a:solidFill>
                <a:effectLst/>
                <a:uLnTx/>
                <a:uFillTx/>
                <a:latin typeface="Arial"/>
                <a:ea typeface="+mn-ea"/>
                <a:cs typeface="+mn-cs"/>
              </a:rPr>
              <a:t>Generell examen – fristående kurser</a:t>
            </a:r>
          </a:p>
        </p:txBody>
      </p:sp>
      <p:sp>
        <p:nvSpPr>
          <p:cNvPr id="8" name="Ellips 7"/>
          <p:cNvSpPr/>
          <p:nvPr/>
        </p:nvSpPr>
        <p:spPr bwMode="auto">
          <a:xfrm>
            <a:off x="5650895" y="1976052"/>
            <a:ext cx="2090057" cy="1375101"/>
          </a:xfrm>
          <a:prstGeom prst="ellipse">
            <a:avLst/>
          </a:prstGeom>
          <a:solidFill>
            <a:srgbClr val="BED9C7"/>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marL="0" marR="0" lvl="0" indent="0" algn="l" defTabSz="914014" rtl="0" eaLnBrk="1" fontAlgn="base" latinLnBrk="0" hangingPunct="1">
              <a:lnSpc>
                <a:spcPct val="100000"/>
              </a:lnSpc>
              <a:spcBef>
                <a:spcPct val="0"/>
              </a:spcBef>
              <a:spcAft>
                <a:spcPct val="0"/>
              </a:spcAft>
              <a:buClrTx/>
              <a:buSzTx/>
              <a:buFontTx/>
              <a:buNone/>
              <a:tabLst/>
              <a:defRPr/>
            </a:pPr>
            <a:endParaRPr kumimoji="0" lang="sv-SE" sz="1800" b="1" i="0" u="none" strike="noStrike" kern="1200" cap="none" spc="0" normalizeH="0" baseline="0" noProof="0">
              <a:ln>
                <a:noFill/>
              </a:ln>
              <a:solidFill>
                <a:srgbClr val="60646C"/>
              </a:solidFill>
              <a:effectLst/>
              <a:uLnTx/>
              <a:uFillTx/>
              <a:latin typeface="Arial" charset="0"/>
              <a:ea typeface="+mn-ea"/>
              <a:cs typeface="+mn-cs"/>
            </a:endParaRPr>
          </a:p>
        </p:txBody>
      </p:sp>
      <p:sp>
        <p:nvSpPr>
          <p:cNvPr id="9" name="textruta 8"/>
          <p:cNvSpPr txBox="1"/>
          <p:nvPr/>
        </p:nvSpPr>
        <p:spPr>
          <a:xfrm>
            <a:off x="6037943" y="2504874"/>
            <a:ext cx="1819124" cy="308563"/>
          </a:xfrm>
          <a:prstGeom prst="rect">
            <a:avLst/>
          </a:prstGeom>
          <a:noFill/>
        </p:spPr>
        <p:txBody>
          <a:bodyPr wrap="square" lIns="92364" tIns="46182" rIns="92364" bIns="46182"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60646C"/>
                </a:solidFill>
                <a:effectLst/>
                <a:uLnTx/>
                <a:uFillTx/>
                <a:latin typeface="Arial"/>
                <a:ea typeface="+mn-ea"/>
                <a:cs typeface="+mn-cs"/>
              </a:rPr>
              <a:t>Yrkesexamen</a:t>
            </a:r>
          </a:p>
        </p:txBody>
      </p:sp>
      <p:cxnSp>
        <p:nvCxnSpPr>
          <p:cNvPr id="11" name="Rak 10"/>
          <p:cNvCxnSpPr/>
          <p:nvPr/>
        </p:nvCxnSpPr>
        <p:spPr bwMode="auto">
          <a:xfrm>
            <a:off x="6695924" y="3466402"/>
            <a:ext cx="0" cy="58250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textruta 12"/>
          <p:cNvSpPr txBox="1"/>
          <p:nvPr/>
        </p:nvSpPr>
        <p:spPr>
          <a:xfrm>
            <a:off x="5515602" y="4320110"/>
            <a:ext cx="3410684" cy="1232039"/>
          </a:xfrm>
          <a:prstGeom prst="rect">
            <a:avLst/>
          </a:prstGeom>
          <a:noFill/>
        </p:spPr>
        <p:txBody>
          <a:bodyPr wrap="square" lIns="92364" tIns="46182" rIns="92364" bIns="46182" rtlCol="0">
            <a:spAutoFit/>
          </a:bodyPr>
          <a:lstStyle/>
          <a:p>
            <a:pPr marL="173182" marR="0" lvl="0" indent="-173182" algn="l" defTabSz="9236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srgbClr val="000000"/>
                </a:solidFill>
                <a:effectLst/>
                <a:uLnTx/>
                <a:uFillTx/>
                <a:latin typeface="Arial"/>
                <a:ea typeface="+mn-ea"/>
                <a:cs typeface="+mn-cs"/>
              </a:rPr>
              <a:t>Yrkestitel</a:t>
            </a:r>
          </a:p>
          <a:p>
            <a:pPr marL="173182" marR="0" lvl="0" indent="-173182" algn="l" defTabSz="9236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srgbClr val="000000"/>
                </a:solidFill>
                <a:effectLst/>
                <a:uLnTx/>
                <a:uFillTx/>
                <a:latin typeface="Arial"/>
                <a:ea typeface="+mn-ea"/>
                <a:cs typeface="+mn-cs"/>
              </a:rPr>
              <a:t>Mer riktat mot en typ av arbete</a:t>
            </a:r>
          </a:p>
          <a:p>
            <a:pPr marL="173182" marR="0" lvl="0" indent="-173182" algn="l" defTabSz="92363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srgbClr val="000000"/>
                </a:solidFill>
                <a:effectLst/>
                <a:uLnTx/>
                <a:uFillTx/>
                <a:latin typeface="Arial"/>
                <a:ea typeface="+mn-ea"/>
                <a:cs typeface="+mn-cs"/>
              </a:rPr>
              <a:t>Reglerade yrken</a:t>
            </a:r>
          </a:p>
          <a:p>
            <a:pPr marL="0" marR="0" lvl="0" indent="0" algn="l" defTabSz="923635"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err="1">
              <a:ln>
                <a:noFill/>
              </a:ln>
              <a:solidFill>
                <a:srgbClr val="60646C"/>
              </a:solidFill>
              <a:effectLst/>
              <a:uLnTx/>
              <a:uFillTx/>
              <a:latin typeface="Arial"/>
              <a:ea typeface="+mn-ea"/>
              <a:cs typeface="+mn-cs"/>
            </a:endParaRPr>
          </a:p>
        </p:txBody>
      </p:sp>
      <p:cxnSp>
        <p:nvCxnSpPr>
          <p:cNvPr id="16" name="Rak 15"/>
          <p:cNvCxnSpPr/>
          <p:nvPr/>
        </p:nvCxnSpPr>
        <p:spPr bwMode="auto">
          <a:xfrm flipH="1">
            <a:off x="3260876" y="3466401"/>
            <a:ext cx="754743" cy="76394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Rak 17"/>
          <p:cNvCxnSpPr/>
          <p:nvPr/>
        </p:nvCxnSpPr>
        <p:spPr bwMode="auto">
          <a:xfrm>
            <a:off x="1741714" y="3466401"/>
            <a:ext cx="812800" cy="76394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 name="textruta 20"/>
          <p:cNvSpPr txBox="1"/>
          <p:nvPr/>
        </p:nvSpPr>
        <p:spPr>
          <a:xfrm>
            <a:off x="1548190" y="4555023"/>
            <a:ext cx="3217773" cy="770374"/>
          </a:xfrm>
          <a:prstGeom prst="rect">
            <a:avLst/>
          </a:prstGeom>
          <a:noFill/>
        </p:spPr>
        <p:txBody>
          <a:bodyPr wrap="square" lIns="92364" tIns="46182" rIns="92364" bIns="46182" rtlCol="0">
            <a:spAutoFit/>
          </a:bodyPr>
          <a:lstStyle/>
          <a:p>
            <a:pPr marL="0" marR="0" lvl="0" indent="0" algn="l" defTabSz="923635"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rgbClr val="000000"/>
                </a:solidFill>
                <a:effectLst/>
                <a:uLnTx/>
                <a:uFillTx/>
                <a:latin typeface="Arial"/>
                <a:ea typeface="+mn-ea"/>
                <a:cs typeface="+mn-cs"/>
              </a:rPr>
              <a:t>Arbete inom olika områden </a:t>
            </a:r>
            <a:br>
              <a:rPr kumimoji="0" lang="sv-SE" sz="1600" b="0" i="0" u="none" strike="noStrike" kern="1200" cap="none" spc="0" normalizeH="0" baseline="0" noProof="0">
                <a:ln>
                  <a:noFill/>
                </a:ln>
                <a:solidFill>
                  <a:srgbClr val="000000"/>
                </a:solidFill>
                <a:effectLst/>
                <a:uLnTx/>
                <a:uFillTx/>
                <a:latin typeface="Arial"/>
                <a:ea typeface="+mn-ea"/>
                <a:cs typeface="+mn-cs"/>
              </a:rPr>
            </a:br>
            <a:r>
              <a:rPr kumimoji="0" lang="sv-SE" sz="1600" b="0" i="0" u="none" strike="noStrike" kern="1200" cap="none" spc="0" normalizeH="0" baseline="0" noProof="0">
                <a:ln>
                  <a:noFill/>
                </a:ln>
                <a:solidFill>
                  <a:srgbClr val="000000"/>
                </a:solidFill>
                <a:effectLst/>
                <a:uLnTx/>
                <a:uFillTx/>
                <a:latin typeface="Arial"/>
                <a:ea typeface="+mn-ea"/>
                <a:cs typeface="+mn-cs"/>
              </a:rPr>
              <a:t>- många olika anställningstitlar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err="1">
              <a:ln>
                <a:noFill/>
              </a:ln>
              <a:solidFill>
                <a:srgbClr val="60646C"/>
              </a:solidFill>
              <a:effectLst/>
              <a:uLnTx/>
              <a:uFillTx/>
              <a:latin typeface="Arial"/>
              <a:ea typeface="+mn-ea"/>
              <a:cs typeface="+mn-cs"/>
            </a:endParaRPr>
          </a:p>
        </p:txBody>
      </p:sp>
      <p:sp>
        <p:nvSpPr>
          <p:cNvPr id="3" name="AutoShape 2" descr="data:image/jpeg;base64,/9j/4AAQSkZJRgABAQAAAQABAAD/2wCEAAkGBhASEBUUEBEWFRQWFRYSFBYWERUcEhcRFRcVFhgQFRMXHCgqFxklGRkVIC8jIyc1LC4uFR4xNTIqNSYrLCkBCQoKBQUFDQUFDSkYEhgpKSkpKSkpKSkpKSkpKSkpKSkpKSkpKSkpKSkpKSkpKSkpKSkpKSkpKSkpKSkpKSkpKf/AABEIAQcAwAMBIgACEQEDEQH/xAAbAAEAAgMBAQAAAAAAAAAAAAAABQYDBAcCAf/EADwQAAIBAwMDAgQFAgQDCQAAAAECAwAEEQUSIRMiMQZBIzJRYQcUQlJxgZEVJDNiQ4KxJTVTcnN0g6Gz/8QAFAEBAAAAAAAAAAAAAAAAAAAAAP/EABQRAQAAAAAAAAAAAAAAAAAAAAD/2gAMAwEAAhEDEQA/AO40pSgUpSgUpSgUpSgUpSgUpSgUpSgUpSgUpSgUpSgUpSgUpSgUpSgUpSgxzbtp2EBsHaSCQGxwSARkZ9s1TYbb1IpJM+nSZPAaG4UL/BU/9ahdd/DywhkBNlf380m5mIuW27d2dksrOigZbgecA/zUUfTVnApdvT2oQc8m1uzIxGTywjnzjGD49zQXCLWfUCkCTTraTHzNFe7QR57FkXIOOOT5FbsfrtUJF7a3FpjHfJFvt8HADNcw7kQZPO4gDHNV3QtVth2WOoTW8w8WepM+Dk5xtlw4znIaNzjdyD4q5Qa4Vwt5GIG/eHLWzZz8s5Vdvjw4U5IA3UEtHIGAKkEEAgg5BB8EH3FeqiLfSzA4NrjpO2ZIi2ETdyZoRg7efKcKckjB+bb1PUlijduCyoXCA9zeyqB92wv8mg19Z9T2dpt/NXMcO84UO4BbkAkD6DIyfA963rS7jlRXidXRhlXRgyMPqrDgitDQdEECs74a4lw1xL5LuM9oYgHprkqi+y498kx/p8pFf3tvGO34N5gHtV7gSK6Bf05aIyfczHj6hZaUpQKUpQDUJ6f9XW92SqbkkUFjG64faGKF1/cA4KnHKnhgp4qYllVVJYgAAkkkAADkkk+BXPRrWmrcTGZWKu7SRx/lZmnWaWMxuUMSHaJoxuCMQ36iMMNoW3VPUsUMcj5BWIEyP4hQg42s/wCps8bEDNnAxyM7Oh3c0tvG9xF0pGGWjznbycAn2O3BI9iSPaudeq/UFrcfl3jieQpDHfW0BuOjFIgyxaJAjLJcRlSDG3t8ueRVt9K6vfTuWmtzHbmMMjPJCzF2wQYngOJIipJyVUjA+bd2hZ6UpQKUpQKUpQKj9W1+3ttnXk2dQlU7XJZlG4qAoPOOcfY1IVE+pJ7QQlLtVkRwfhMqsX28nCN9ODnwPJIoIufXrmUj8vPZQ5PAmaSSRgfl+EDEUJ8+TUR6s9SX6wtbwvEboiPdNCj7E6zrFCiI5PxXcu2MnakbNzxnW0PVLZLgdO/cQBQXgEsl1Bl2EcaNdS7grFyFVIjyVbk4r76k9TadGiCzCPLFd9X8rDCwe4uE3RBcR7edxDhjncISQGAoJv1VdK5ME+kz3sIHdIEgK5IBzGrSAk/UgDGOKrdlrFrA4js7trVTkGw1KKVISvjEUsozDnnjcy8/Jxirpp2s/mxvtJ4gq4WSN4WM0cvO6KVeopjYcdpGcg817ktrwoyTLazowIZSskalT7MrdUMP5oIrTdTMcUvRgkilSKWVbMkNFIQCytbSLwVLADCHA3copwakdC0lWY3UjLK8uyRGNuYzGvTVMKJCzpkeVLY+wO4tWBpCQ4jFtPZo8yiNoLgT2gmLjbtgJzCCTnKIuOeRXQLW6SRA8bB1PhlOQcEjg/yKDxqOoRQRNLM4SNBuZj4A/geTngAckkAVUdK68FvdajJFiWdxctEynqrYwqAkGAeJhEGbH7mI+9bOn+uUWSaHUunbtFMyJIzgW8i8vH3Mfhy9PY21jkhgVzkhcXqf1uDazNpjpO8UbzPIh328aQr1WV5FyC7AbQoOe7PABoLda3KSIrxsGR1DqwPDKwyGB+hGKy1Uvw6vF6M1uowlvOyQ/Q2soWeAj7COQL99gPvVtoFaGsakYUGxOpK7BIowQNzn3LH5VUZZj7BTwTgHaurpIkZ5GCooLMxPAUckmq9FfCON7+7VlZlCRRbSZUiZgEt1T3nkbaSMZyypzsBIV71poUxiiRbyWS+lfckJw1rLIuGJa2c7YoI8ZBzxgbuoxANn9C6FLaWMcVwUM2XeZ0ZmEkjuzGVmZVJYgjOR7e9ZPTumyZa6uRi5mC5Xz0YRkpaKf9uSWP6nLHxtAmlkBJAIyPIzyM/Ue1BUz+HNqzyK6hrZ+9IuQ0U5cyM8UqkFBuJYAcgu/OCALJpmmxW8KQwrtjjUIgLMcKPA3MST/U1tUoFKUoFKUoFKUoFRWpelbG4kEtxawyyBdgaSJXwuScYYEeSf71K0oOcz+l9SupnlbZAFuC0SuQX2qrQx3AMeQBEnfGhxl5JC2OM7frM29p+SK3cUL225beCZHkWUtGIk7IzvDKAQHUHG88HNXDUlnMZFuUDnADSZKqD5fYvzkey5AP1FUCezjsrv/LRSalqzoGaSaQARQsSOoXxtgTOQEXuI48ckN+eGK4uAJo307UypEU0ZDLKqc7UmxtuE4BMUgDYGdowGrXlihEoTWbRJJWZhbzyMZLCWQjtiVZMi1c8gIwxkdpY17tLWe5MiXTm+c5R440EWmW8q7ThZiC7yK3G9NzKc5CkcSkzyWyGHUQLmzfKm4dVLIGPEd3GAAU8DqgY/cF5aggNZ9CXImhlsIbe2lG5T+XjWOJULI26SYbWZsLgBYuQzBuKs3pSZoZJbKUANFieMj5Gt5yzYTJzhJRLHj9qx/Wo9fTl5p5MmmyNPb+9jNKcKvnNpO2dh+iN2nJ5HFeNW1JbmNb6w3Nc2RfqW7ApK0bAdazljPKsQodfILRrjIOaDe9RA2dyt8vETBLe+5x8HceldH/02dsn9jn9oqwX0SyQuueHjZcj6MpGR/esdpdQXlsrrtkhmjzgjKtG4+VlP2OCD9xVZmt9RtraS0gjMoKmG0uRIuYlfKqLlWO74SkEOm7cE5AbghDfhGdrDOT1tNsJQccfCNxARn3IUR/8A0Paum1S9E0n8tqcUKAskOlRw9Rvm7Jtqg/dgrH/l4qf9Rak8UQEODNK6wQA+Oo+SXI9wiB5CPcRmgj7jF7dGPOba1YdYYGya6wGSE/VYwVdh7s0f7WFYoAb2/MmT+WsmaOMY4lvsFZJfusSsUH+8v+0Vk1Vv8O0/ZbDdKSIoQx75bud8dRifLF2aRj9mNa19bPZ2EFlav/mJsW8cnht7AvcXpH1A6sv3Yge9BlW9fUJpI42aOzhcxSSKWWS4mTh4YnBBWJT2sy8sylQQASdrRr+A4TToFMIcq8iBEtwynDBSBmVvIyoK5GCwrTn04S7dPtuy1gVEuWVyH2AKUslYc5dMF2zna493yLTDAqKFRQqqAqqoAUKOAoA8AD2oPdKUoFKUoFKUoFKUoFKUoBqp2umLM0sUG6OAyMLqcFhcXM/h0WTyFHyFx4wUTbtyLZSgxW9skahI1VVUYVVUBQPoAPAr26AgggEEYII4IPsRXqlBVum+m5K7pLHJLLy0lpnksvPdbDklQCye2V4Xa1bQluNtxaTdK4CgxzxkGORPIjmUcTxH78jOVIycz+KqN9fDSmZzG5sH7j04wRaylsuxUYPRfcXyM7WVvZgAFT0rXbzTbxomspWjcPcXEEKF4oCCN11ZSfrhcnJiIDKwOPvf9N9Z2E6Bo7qL6FWkVZFb3R43IKsPoRUzG4YAqQQQCCDkEHwQR5FYzZxlt5Rd+Mbto3YHON3nGaCvJ6d/NPPNO8yCUokaxzPGwgh3iNy0e1slnlfBOO9cg4rf0rRJUZGuJ+u0askbmPa+GblnwxDvtVF3ADw3A3EVMUoK3rUDzalZoP8ATgE15Jx5kC9CFQf/AJZW/wCSpR9IBuluC5O2FoUTA2rvdWeQH6nag/hRWvr2sW1ntnuMqHdLcyAEqgcsVaQ/pTdxu9iwqXBz4oNTStOEMe3OWZ3kdvdpJGLsf4ycAewAHgVuUpQKUpQKUpQKUpQKUpQKUpQKUpQKUpQKhvWQ/wCzrz/2tx/+T1M1Tfxd1MQaNdHdhpEECD3ZpWClR9Tt3n+hoPv4R6hLNo1o8vLBGjB9ykUjxoT99qr/AD5q41B+iNLNtp1tC2MpCgIAIwxGSOSeck5++fHitnXrCeRFNtN0pY2Ei5yYpMAgwzKPKMD5HIOCPGCG7d3axIXfO0YzgEnkhRwPPJFYf8TjMksW7a0So75GAEk3bZATwR2Pz4ypqPt9PupmR7wxoqHeIISzIZVPa7zOFLheCFCDDAHJwK2dW9M2d0ytc28cpTIUuoJAPlfuv2PFBjSzW7sFjuBvWaBRJxjO9Bkgexycj6VX/wAO9XljD6ben/M2vbGSMdayGFiuEP6uO0+4IGec1dgMVV/Wnpd5+ndWjbL223NA2O2RSO61lHujDI+xOR75C00qN9OawLu0hnA29SNXK55R/wBUZP1Vsr/SpKgUpSgUpSgUpSgUpSgUpSgUpSgUpSgVyT8fbn/u+JnZYnuS0m3zhOmNw5HIDsRzXW6oX4xei5b+yU2wzPA/VQZ5ZcENGv8AuPaR/wCTHvQXLSZFaCNlAClFICtuUAgEAOPmH39/Nbdcg9LfjRCLUrdnoywDEqyM7Su2cdgdtzsTngngnnaFG7esfXGoXzK8EawxlWZNzr1mjOcSJbhiz8eGZSvjCsfAdRr4TXKdQsLzIe2v5VuWJ2rcXDgTISA0UkB6Zixk7TFCpBPByRj6q6m+w3N+LchsdOO3QF5RkKM3xXIHBUJHjndyw3kL/q/qyztSfzEwTaAW7XIUMQAXKg7Mk8ZxWjb+uoJQxgSWXGQFjgkLFhggE42xBgQR1CuQc8Dmq/HbIhdnAjB4kMg6cm9goIEpW3aUNgbiXckgCvHpl+jrKwRxLCjWcsrIsQRC3WjAkXbGu44ByS7ju4P1C3+kNJe2tEjlxvLSyuAchXnleYxhv1BS+3PvtzgZqZpSgUpSgUpSgUpSgUpSgUpSgUpVE1LW9XiY9VBGm44eCwe6QJk7SStwrk4Az8HHNBe6VzBfX8xYhLh927aBLZ2sXIA4WKa6icg8Hnnn+29N+IFzbpulTrnOGjS1ljlAJwGRkeaN+Svl1x9c8UHQaVztPWNw09q0UjTRymaaeFfyivDb4bowsHYES7mjB7v0vir9Z3SyRpInyuquuRg7WAYce3BoKN+ItqGu9PCIpkMs7MekGzEsOGD/AApO0loxkqcceOCPOd6lRl+cvsYzLFLk8CMNMFG73MIHv7Yr7r0/WvpH2bkgj/LJkYBkf4k7Ru8TIW4hQfEUhopAfFepQSFLHqEDCs+WQJyCHlxcLu++5cnjI8UHw+GQ9zEESxxtv2Dt7xbBjnj2/L+eCB4r7CSp2Hl9oBjRsMY+cSG3Vozn6/5c/YY5pHyg/UB/ph8uEIx2yupuEUffaoAHgUhb4ZzkoGyE5fZJnIbbEZlVPmI+CuMZIHmgQEoVGcNtxFGGETyR8Z3QgwHI546bAfc1F+jgo9QSqoIA04ZBh6bKTcBtpTox/Xzg5GO4+0nEMhgc7eC0ajeNxHDRxxE9uR+q35+hxUd+GAL6tqsmMAG3h4XC7lVg3PTTntye0fN/Uh1ClKUClKUClKUClKUClKUClKUCmKUoMc1sjjDqGH0YAjkEHg/Ykf1rRj9N2SnctrADkciCMHIIIOQv1AP9KkqUHP8AS7SG8g02G7XrB7WaZt5JJaIwJlnznI6v188+wqx+q9bFlaFo0LSHENvGibmadgRGip7gYyefCmq16Mtis8GDlY31mHk9wH56Ir7c/If71eb++SGNpJDhV/uSSAqKB8zFiAAOSSAPNBxjXvUdzYEImmStJ02nDSS25dSSd93ItqrPGXfeTmUAnIHjFS3+NXmYzLo16Sy73IWKRVlPiRN5MgPHjrKRVt0mzM07bwRskWe5KkbWu8L0rYkE7hDGEzjtLFT5DCrZig41deuMyBJNPvnbescwe2AUyMAI4wkpnIJJGAJEzkEGpSXU71kBXSr2VvlKyLDGnTyO3ZcSz+30C5/6TPqq2dLtljVd11CHgLFtp1KxbrQITkBd6ZHkZENWzR9UjubeOaP5ZEVwD5GRnawHhgeCPqDQcx1nU9RiwG01iiruwLuIdKJm6apIknWQ7jxhBnAIFW38OvSMthFOJthea4e4JRyQN4HZjpoBjHsOc+BwBsR5musqO1pN7ncSDBa5WNcfpLXDMwxwREfrVmoMF9K6xu0ab3CkqhbbuYDhd2DjP8Vq+n9dhvLaO4gJKOMjIwysCQyMPZgwIP8AFb00qqpZiAANxJOAAOSST4GKqf4U2LxaVCJFKl2lmAIwdksrumR7EqQf60Flh1OF5GjWRTInzJuG8D923zj7+K2qq/ruELHBcIds8NzbrC3ALCaaOGS3JI5R0c5H1UH9Iq0UClKUClKUClKUClKUClKUClKUHP8A/DpRcSw20oFxbXp1CJJO1JbS7Q9WHcoOFMjTDdtOGVcjnNZ5Wuru62NszC2SInL29s+ARJLIyr1rsDlIwoWPO9s5TNq1TQLW52/mbeKbbnb1IlYrnGdpYcZwPH0rYs7GKFAkMaxoM4VFCoMnJwqjA5JP9aDzp+nxwRrHGMKo45JJJJJdmPLMWJJJ5JJJ5NbNKUER6n0Q3UG1CFlR0ngcjIS4iO5GI/bkbTj9LNVTgu5u5enqMDyE9W2jgDwiYtlzb3pG2JHJPdvAAORtNdDr5igiPTmkvErNMEEj7Rsjz04okG2O3Qnyq9xzgZZ2OBwKk7m5SNGeRlRFBZmZgFVR5ZmPAH3NfZywUlAC2DtDMVUt7AsAcD74P8GomLQGkcSXjiZgQ0cQBFtGR4IjJPUcfvf+VCeKDQu4pNS7MNHYH/UJ3LNdAH/TVfMdufdj3OOAAp3NaAMClR95atPlGysQOHHhpRjlMg9seeD7tgjgcsGhEv5y4SXj8vbsxi4OZbnBQzg/+Gis6qRkMWY+FUmwV5RAAABgDgAeAB7AV6oFKUoFKUoFKUoFKUoFKUoFKUoFKUoFKUoFKUoFKUoFKUoFKUoFKUoFKUoFKUoFKUoFKUoFKUoFKUoFKUoFKUoFKUoFKUoFKUoFKUoFKUoFKUoFKUoFKUoFKUoFKUoFKxS3KKu5nULnGSwAz4xk/escmowqWDSICi73y4G1f3Nn5R58/Sg2aVrJqMRIAkUkp1ANwyY+PiY/byOfuKyJdxnbh1O5d64Ydy8dy/UcjkfWgy0ryHBxgjnkc+R9RXrNApSlApSlApSlApSlApSlApSlApSlApSlBFX/AKhjjJVQXYEL7hCxJ7A+O9wAexNz8fLyKgb3VpXzvfAACkKwWMSnGEJJGWO8DbIwPKnpHnMjqXp5i5aPkMMPliXI4Gxskb1I3fMxUYX4bc1DvZSjllZSQee4YjBGRu3JiMFjwWhGP0NigwrtTHAUxLvOAV6a4JGc7DbggeD0FO5h3+K+omQoII5MmBncucjeAoHTBO4iRFjBK56x3ZLf9ARtPYMEbfPIG1TECFHO2FSf+I24NXlQMYA+U9uOB5x1UGzg4z3qjDG0mfgkAclh28h33gbc7wMHeFVGEg5Ub0WQgHmVcZH2Qbg/nDdnjd1MZygOHE57XJB67Dc4wmabSckqGDd2CMo83zbSBv3tkqcjrkYcdhFbCWDtncjE4zJkZOByBJy284XwzPzj4QzigwsTk/bEbEv/AMQ+I97Mck7gOm7+yfB+uZL10zmRgFAaQlyFXHcBLynS4wdrNCpDNhGwQMiaRcOoYIwzhechth/4e0spMfLcExAAj4ZIxW4vpyftIKoecYY4jGfYqF+YBcrEIx82WbNBhh124BVWbkZZgwBbZyN8gAU7eGw21I+0fEbI3TGlayZG2uFBI3Jg8sq4ywBPcMkcpuXkdxrzD6ZjCAFmJHORgANgjci87W5+bl/9x81IWlhHECI1C5JLHyzMSSWZjyxyTyTQbFKUoFKUoFKUoFKUoFKUoFKUoFKUoFfMV9pQY5LdGGGUEZDcgHuUghufcEDB+woLdMsQoy3zHAy2Bgbj78cc1kpQfNtfcUpQKUpQKUpQKUpQKUpQKUpQKUpQKUpQKUpQKUpQKUpQKUpQKUpQKUpQKUpQKUpQKUpQKUpQKUpQKUpQKUpQKUpQKUpQKUpQKUpQKUpQKUpQKUpQKUpQKUpQf//Z"/>
          <p:cNvSpPr>
            <a:spLocks noChangeAspect="1" noChangeArrowheads="1"/>
          </p:cNvSpPr>
          <p:nvPr/>
        </p:nvSpPr>
        <p:spPr bwMode="auto">
          <a:xfrm>
            <a:off x="64508" y="-144831"/>
            <a:ext cx="309638" cy="30557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2364" tIns="46182" rIns="92364" bIns="4618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AutoShape 4" descr="data:image/jpeg;base64,/9j/4AAQSkZJRgABAQAAAQABAAD/2wCEAAkGBhASEBUUEBEWFRQWFRYSFBYWERUcEhcRFRcVFhgQFRMXHCgqFxklGRkVIC8jIyc1LC4uFR4xNTIqNSYrLCkBCQoKBQUFDQUFDSkYEhgpKSkpKSkpKSkpKSkpKSkpKSkpKSkpKSkpKSkpKSkpKSkpKSkpKSkpKSkpKSkpKSkpKf/AABEIAQcAwAMBIgACEQEDEQH/xAAbAAEAAgMBAQAAAAAAAAAAAAAABQYDBAcCAf/EADwQAAIBAwMDAgQFAgQDCQAAAAECAwAEEQUSIRMiMQZBIzJRYQcUQlJxgZEVJDNiQ4KxJTVTcnN0g6Gz/8QAFAEBAAAAAAAAAAAAAAAAAAAAAP/EABQRAQAAAAAAAAAAAAAAAAAAAAD/2gAMAwEAAhEDEQA/AO40pSgUpSgUpSgUpSgUpSgUpSgUpSgUpSgUpSgUpSgUpSgUpSgUpSgUpSgxzbtp2EBsHaSCQGxwSARkZ9s1TYbb1IpJM+nSZPAaG4UL/BU/9ahdd/DywhkBNlf380m5mIuW27d2dksrOigZbgecA/zUUfTVnApdvT2oQc8m1uzIxGTywjnzjGD49zQXCLWfUCkCTTraTHzNFe7QR57FkXIOOOT5FbsfrtUJF7a3FpjHfJFvt8HADNcw7kQZPO4gDHNV3QtVth2WOoTW8w8WepM+Dk5xtlw4znIaNzjdyD4q5Qa4Vwt5GIG/eHLWzZz8s5Vdvjw4U5IA3UEtHIGAKkEEAgg5BB8EH3FeqiLfSzA4NrjpO2ZIi2ETdyZoRg7efKcKckjB+bb1PUlijduCyoXCA9zeyqB92wv8mg19Z9T2dpt/NXMcO84UO4BbkAkD6DIyfA963rS7jlRXidXRhlXRgyMPqrDgitDQdEECs74a4lw1xL5LuM9oYgHprkqi+y498kx/p8pFf3tvGO34N5gHtV7gSK6Bf05aIyfczHj6hZaUpQKUpQDUJ6f9XW92SqbkkUFjG64faGKF1/cA4KnHKnhgp4qYllVVJYgAAkkkAADkkk+BXPRrWmrcTGZWKu7SRx/lZmnWaWMxuUMSHaJoxuCMQ36iMMNoW3VPUsUMcj5BWIEyP4hQg42s/wCps8bEDNnAxyM7Oh3c0tvG9xF0pGGWjznbycAn2O3BI9iSPaudeq/UFrcfl3jieQpDHfW0BuOjFIgyxaJAjLJcRlSDG3t8ueRVt9K6vfTuWmtzHbmMMjPJCzF2wQYngOJIipJyVUjA+bd2hZ6UpQKUpQKUpQKj9W1+3ttnXk2dQlU7XJZlG4qAoPOOcfY1IVE+pJ7QQlLtVkRwfhMqsX28nCN9ODnwPJIoIufXrmUj8vPZQ5PAmaSSRgfl+EDEUJ8+TUR6s9SX6wtbwvEboiPdNCj7E6zrFCiI5PxXcu2MnakbNzxnW0PVLZLgdO/cQBQXgEsl1Bl2EcaNdS7grFyFVIjyVbk4r76k9TadGiCzCPLFd9X8rDCwe4uE3RBcR7edxDhjncISQGAoJv1VdK5ME+kz3sIHdIEgK5IBzGrSAk/UgDGOKrdlrFrA4js7trVTkGw1KKVISvjEUsozDnnjcy8/Jxirpp2s/mxvtJ4gq4WSN4WM0cvO6KVeopjYcdpGcg817ktrwoyTLazowIZSskalT7MrdUMP5oIrTdTMcUvRgkilSKWVbMkNFIQCytbSLwVLADCHA3copwakdC0lWY3UjLK8uyRGNuYzGvTVMKJCzpkeVLY+wO4tWBpCQ4jFtPZo8yiNoLgT2gmLjbtgJzCCTnKIuOeRXQLW6SRA8bB1PhlOQcEjg/yKDxqOoRQRNLM4SNBuZj4A/geTngAckkAVUdK68FvdajJFiWdxctEynqrYwqAkGAeJhEGbH7mI+9bOn+uUWSaHUunbtFMyJIzgW8i8vH3Mfhy9PY21jkhgVzkhcXqf1uDazNpjpO8UbzPIh328aQr1WV5FyC7AbQoOe7PABoLda3KSIrxsGR1DqwPDKwyGB+hGKy1Uvw6vF6M1uowlvOyQ/Q2soWeAj7COQL99gPvVtoFaGsakYUGxOpK7BIowQNzn3LH5VUZZj7BTwTgHaurpIkZ5GCooLMxPAUckmq9FfCON7+7VlZlCRRbSZUiZgEt1T3nkbaSMZyypzsBIV71poUxiiRbyWS+lfckJw1rLIuGJa2c7YoI8ZBzxgbuoxANn9C6FLaWMcVwUM2XeZ0ZmEkjuzGVmZVJYgjOR7e9ZPTumyZa6uRi5mC5Xz0YRkpaKf9uSWP6nLHxtAmlkBJAIyPIzyM/Ue1BUz+HNqzyK6hrZ+9IuQ0U5cyM8UqkFBuJYAcgu/OCALJpmmxW8KQwrtjjUIgLMcKPA3MST/U1tUoFKUoFKUoFKUoFRWpelbG4kEtxawyyBdgaSJXwuScYYEeSf71K0oOcz+l9SupnlbZAFuC0SuQX2qrQx3AMeQBEnfGhxl5JC2OM7frM29p+SK3cUL225beCZHkWUtGIk7IzvDKAQHUHG88HNXDUlnMZFuUDnADSZKqD5fYvzkey5AP1FUCezjsrv/LRSalqzoGaSaQARQsSOoXxtgTOQEXuI48ckN+eGK4uAJo307UypEU0ZDLKqc7UmxtuE4BMUgDYGdowGrXlihEoTWbRJJWZhbzyMZLCWQjtiVZMi1c8gIwxkdpY17tLWe5MiXTm+c5R440EWmW8q7ThZiC7yK3G9NzKc5CkcSkzyWyGHUQLmzfKm4dVLIGPEd3GAAU8DqgY/cF5aggNZ9CXImhlsIbe2lG5T+XjWOJULI26SYbWZsLgBYuQzBuKs3pSZoZJbKUANFieMj5Gt5yzYTJzhJRLHj9qx/Wo9fTl5p5MmmyNPb+9jNKcKvnNpO2dh+iN2nJ5HFeNW1JbmNb6w3Nc2RfqW7ApK0bAdazljPKsQodfILRrjIOaDe9RA2dyt8vETBLe+5x8HceldH/02dsn9jn9oqwX0SyQuueHjZcj6MpGR/esdpdQXlsrrtkhmjzgjKtG4+VlP2OCD9xVZmt9RtraS0gjMoKmG0uRIuYlfKqLlWO74SkEOm7cE5AbghDfhGdrDOT1tNsJQccfCNxARn3IUR/8A0Paum1S9E0n8tqcUKAskOlRw9Rvm7Jtqg/dgrH/l4qf9Rak8UQEODNK6wQA+Oo+SXI9wiB5CPcRmgj7jF7dGPOba1YdYYGya6wGSE/VYwVdh7s0f7WFYoAb2/MmT+WsmaOMY4lvsFZJfusSsUH+8v+0Vk1Vv8O0/ZbDdKSIoQx75bud8dRifLF2aRj9mNa19bPZ2EFlav/mJsW8cnht7AvcXpH1A6sv3Yge9BlW9fUJpI42aOzhcxSSKWWS4mTh4YnBBWJT2sy8sylQQASdrRr+A4TToFMIcq8iBEtwynDBSBmVvIyoK5GCwrTn04S7dPtuy1gVEuWVyH2AKUslYc5dMF2zna493yLTDAqKFRQqqAqqoAUKOAoA8AD2oPdKUoFKUoFKUoFKUoFKUoBqp2umLM0sUG6OAyMLqcFhcXM/h0WTyFHyFx4wUTbtyLZSgxW9skahI1VVUYVVUBQPoAPAr26AgggEEYII4IPsRXqlBVum+m5K7pLHJLLy0lpnksvPdbDklQCye2V4Xa1bQluNtxaTdK4CgxzxkGORPIjmUcTxH78jOVIycz+KqN9fDSmZzG5sH7j04wRaylsuxUYPRfcXyM7WVvZgAFT0rXbzTbxomspWjcPcXEEKF4oCCN11ZSfrhcnJiIDKwOPvf9N9Z2E6Bo7qL6FWkVZFb3R43IKsPoRUzG4YAqQQQCCDkEHwQR5FYzZxlt5Rd+Mbto3YHON3nGaCvJ6d/NPPNO8yCUokaxzPGwgh3iNy0e1slnlfBOO9cg4rf0rRJUZGuJ+u0askbmPa+GblnwxDvtVF3ADw3A3EVMUoK3rUDzalZoP8ATgE15Jx5kC9CFQf/AJZW/wCSpR9IBuluC5O2FoUTA2rvdWeQH6nag/hRWvr2sW1ntnuMqHdLcyAEqgcsVaQ/pTdxu9iwqXBz4oNTStOEMe3OWZ3kdvdpJGLsf4ycAewAHgVuUpQKUpQKUpQKUpQKUpQKUpQKUpQKUpQKhvWQ/wCzrz/2tx/+T1M1Tfxd1MQaNdHdhpEECD3ZpWClR9Tt3n+hoPv4R6hLNo1o8vLBGjB9ykUjxoT99qr/AD5q41B+iNLNtp1tC2MpCgIAIwxGSOSeck5++fHitnXrCeRFNtN0pY2Ei5yYpMAgwzKPKMD5HIOCPGCG7d3axIXfO0YzgEnkhRwPPJFYf8TjMksW7a0So75GAEk3bZATwR2Pz4ypqPt9PupmR7wxoqHeIISzIZVPa7zOFLheCFCDDAHJwK2dW9M2d0ytc28cpTIUuoJAPlfuv2PFBjSzW7sFjuBvWaBRJxjO9Bkgexycj6VX/wAO9XljD6ben/M2vbGSMdayGFiuEP6uO0+4IGec1dgMVV/Wnpd5+ndWjbL223NA2O2RSO61lHujDI+xOR75C00qN9OawLu0hnA29SNXK55R/wBUZP1Vsr/SpKgUpSgUpSgUpSgUpSgUpSgUpSgUpSgVyT8fbn/u+JnZYnuS0m3zhOmNw5HIDsRzXW6oX4xei5b+yU2wzPA/VQZ5ZcENGv8AuPaR/wCTHvQXLSZFaCNlAClFICtuUAgEAOPmH39/Nbdcg9LfjRCLUrdnoywDEqyM7Su2cdgdtzsTngngnnaFG7esfXGoXzK8EawxlWZNzr1mjOcSJbhiz8eGZSvjCsfAdRr4TXKdQsLzIe2v5VuWJ2rcXDgTISA0UkB6Zixk7TFCpBPByRj6q6m+w3N+LchsdOO3QF5RkKM3xXIHBUJHjndyw3kL/q/qyztSfzEwTaAW7XIUMQAXKg7Mk8ZxWjb+uoJQxgSWXGQFjgkLFhggE42xBgQR1CuQc8Dmq/HbIhdnAjB4kMg6cm9goIEpW3aUNgbiXckgCvHpl+jrKwRxLCjWcsrIsQRC3WjAkXbGu44ByS7ju4P1C3+kNJe2tEjlxvLSyuAchXnleYxhv1BS+3PvtzgZqZpSgUpSgUpSgUpSgUpSgUpSgUpVE1LW9XiY9VBGm44eCwe6QJk7SStwrk4Az8HHNBe6VzBfX8xYhLh927aBLZ2sXIA4WKa6icg8Hnnn+29N+IFzbpulTrnOGjS1ljlAJwGRkeaN+Svl1x9c8UHQaVztPWNw09q0UjTRymaaeFfyivDb4bowsHYES7mjB7v0vir9Z3SyRpInyuquuRg7WAYce3BoKN+ItqGu9PCIpkMs7MekGzEsOGD/AApO0loxkqcceOCPOd6lRl+cvsYzLFLk8CMNMFG73MIHv7Yr7r0/WvpH2bkgj/LJkYBkf4k7Ru8TIW4hQfEUhopAfFepQSFLHqEDCs+WQJyCHlxcLu++5cnjI8UHw+GQ9zEESxxtv2Dt7xbBjnj2/L+eCB4r7CSp2Hl9oBjRsMY+cSG3Vozn6/5c/YY5pHyg/UB/ph8uEIx2yupuEUffaoAHgUhb4ZzkoGyE5fZJnIbbEZlVPmI+CuMZIHmgQEoVGcNtxFGGETyR8Z3QgwHI546bAfc1F+jgo9QSqoIA04ZBh6bKTcBtpTox/Xzg5GO4+0nEMhgc7eC0ajeNxHDRxxE9uR+q35+hxUd+GAL6tqsmMAG3h4XC7lVg3PTTntye0fN/Uh1ClKUClKUClKUClKUClKUClKUCmKUoMc1sjjDqGH0YAjkEHg/Ykf1rRj9N2SnctrADkciCMHIIIOQv1AP9KkqUHP8AS7SG8g02G7XrB7WaZt5JJaIwJlnznI6v188+wqx+q9bFlaFo0LSHENvGibmadgRGip7gYyefCmq16Mtis8GDlY31mHk9wH56Ir7c/If71eb++SGNpJDhV/uSSAqKB8zFiAAOSSAPNBxjXvUdzYEImmStJ02nDSS25dSSd93ItqrPGXfeTmUAnIHjFS3+NXmYzLo16Sy73IWKRVlPiRN5MgPHjrKRVt0mzM07bwRskWe5KkbWu8L0rYkE7hDGEzjtLFT5DCrZig41deuMyBJNPvnbescwe2AUyMAI4wkpnIJJGAJEzkEGpSXU71kBXSr2VvlKyLDGnTyO3ZcSz+30C5/6TPqq2dLtljVd11CHgLFtp1KxbrQITkBd6ZHkZENWzR9UjubeOaP5ZEVwD5GRnawHhgeCPqDQcx1nU9RiwG01iiruwLuIdKJm6apIknWQ7jxhBnAIFW38OvSMthFOJthea4e4JRyQN4HZjpoBjHsOc+BwBsR5musqO1pN7ncSDBa5WNcfpLXDMwxwREfrVmoMF9K6xu0ab3CkqhbbuYDhd2DjP8Vq+n9dhvLaO4gJKOMjIwysCQyMPZgwIP8AFb00qqpZiAANxJOAAOSST4GKqf4U2LxaVCJFKl2lmAIwdksrumR7EqQf60Flh1OF5GjWRTInzJuG8D923zj7+K2qq/ruELHBcIds8NzbrC3ALCaaOGS3JI5R0c5H1UH9Iq0UClKUClKUClKUClKUClKUClKUHP8A/DpRcSw20oFxbXp1CJJO1JbS7Q9WHcoOFMjTDdtOGVcjnNZ5Wuru62NszC2SInL29s+ARJLIyr1rsDlIwoWPO9s5TNq1TQLW52/mbeKbbnb1IlYrnGdpYcZwPH0rYs7GKFAkMaxoM4VFCoMnJwqjA5JP9aDzp+nxwRrHGMKo45JJJJJdmPLMWJJJ5JJJ5NbNKUER6n0Q3UG1CFlR0ngcjIS4iO5GI/bkbTj9LNVTgu5u5enqMDyE9W2jgDwiYtlzb3pG2JHJPdvAAORtNdDr5igiPTmkvErNMEEj7Rsjz04okG2O3Qnyq9xzgZZ2OBwKk7m5SNGeRlRFBZmZgFVR5ZmPAH3NfZywUlAC2DtDMVUt7AsAcD74P8GomLQGkcSXjiZgQ0cQBFtGR4IjJPUcfvf+VCeKDQu4pNS7MNHYH/UJ3LNdAH/TVfMdufdj3OOAAp3NaAMClR95atPlGysQOHHhpRjlMg9seeD7tgjgcsGhEv5y4SXj8vbsxi4OZbnBQzg/+Gis6qRkMWY+FUmwV5RAAABgDgAeAB7AV6oFKUoFKUoFKUoFKUoFKUoFKUoFKUoFKUoFKUoFKUoFKUoFKUoFKUoFKUoFKUoFKUoFKUoFKUoFKUoFKUoFKUoFKUoFKUoFKUoFKUoFKUoFKUoFKUoFKUoFKUoFKUoFKxS3KKu5nULnGSwAz4xk/escmowqWDSICi73y4G1f3Nn5R58/Sg2aVrJqMRIAkUkp1ANwyY+PiY/byOfuKyJdxnbh1O5d64Ydy8dy/UcjkfWgy0ryHBxgjnkc+R9RXrNApSlApSlApSlApSlApSlApSlApSlApSlBFX/AKhjjJVQXYEL7hCxJ7A+O9wAexNz8fLyKgb3VpXzvfAACkKwWMSnGEJJGWO8DbIwPKnpHnMjqXp5i5aPkMMPliXI4Gxskb1I3fMxUYX4bc1DvZSjllZSQee4YjBGRu3JiMFjwWhGP0NigwrtTHAUxLvOAV6a4JGc7DbggeD0FO5h3+K+omQoII5MmBncucjeAoHTBO4iRFjBK56x3ZLf9ARtPYMEbfPIG1TECFHO2FSf+I24NXlQMYA+U9uOB5x1UGzg4z3qjDG0mfgkAclh28h33gbc7wMHeFVGEg5Ub0WQgHmVcZH2Qbg/nDdnjd1MZygOHE57XJB67Dc4wmabSckqGDd2CMo83zbSBv3tkqcjrkYcdhFbCWDtncjE4zJkZOByBJy284XwzPzj4QzigwsTk/bEbEv/AMQ+I97Mck7gOm7+yfB+uZL10zmRgFAaQlyFXHcBLynS4wdrNCpDNhGwQMiaRcOoYIwzhechth/4e0spMfLcExAAj4ZIxW4vpyftIKoecYY4jGfYqF+YBcrEIx82WbNBhh124BVWbkZZgwBbZyN8gAU7eGw21I+0fEbI3TGlayZG2uFBI3Jg8sq4ywBPcMkcpuXkdxrzD6ZjCAFmJHORgANgjci87W5+bl/9x81IWlhHECI1C5JLHyzMSSWZjyxyTyTQbFKUoFKUoFKUoFKUoFKUoFKUoFKUoFfMV9pQY5LdGGGUEZDcgHuUghufcEDB+woLdMsQoy3zHAy2Bgbj78cc1kpQfNtfcUpQKUpQKUpQKUpQKUpQKUpQKUpQKUpQKUpQKUpQKUpQKUpQKUpQKUpQKUpQKUpQKUpQKUpQKUpQKUpQKUpQKUpQKUpQKUpQKUpQKUpQKUpQKUpQKUpQKUpQf//Z"/>
          <p:cNvSpPr>
            <a:spLocks noChangeAspect="1" noChangeArrowheads="1"/>
          </p:cNvSpPr>
          <p:nvPr/>
        </p:nvSpPr>
        <p:spPr bwMode="auto">
          <a:xfrm>
            <a:off x="219327" y="7958"/>
            <a:ext cx="309638" cy="30557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2364" tIns="46182" rIns="92364" bIns="4618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47340239"/>
      </p:ext>
    </p:extLst>
  </p:cSld>
  <p:clrMapOvr>
    <a:masterClrMapping/>
  </p:clrMapOvr>
</p:sld>
</file>

<file path=ppt/theme/theme1.xml><?xml version="1.0" encoding="utf-8"?>
<a:theme xmlns:a="http://schemas.openxmlformats.org/drawingml/2006/main" name="MAU — Svenska">
  <a:themeElements>
    <a:clrScheme name="MAU">
      <a:dk1>
        <a:srgbClr val="000000"/>
      </a:dk1>
      <a:lt1>
        <a:sysClr val="window" lastClr="FFFFFF"/>
      </a:lt1>
      <a:dk2>
        <a:srgbClr val="60646C"/>
      </a:dk2>
      <a:lt2>
        <a:srgbClr val="E2E5E5"/>
      </a:lt2>
      <a:accent1>
        <a:srgbClr val="DA0123"/>
      </a:accent1>
      <a:accent2>
        <a:srgbClr val="342664"/>
      </a:accent2>
      <a:accent3>
        <a:srgbClr val="16A191"/>
      </a:accent3>
      <a:accent4>
        <a:srgbClr val="FEDC09"/>
      </a:accent4>
      <a:accent5>
        <a:srgbClr val="D8D4E7"/>
      </a:accent5>
      <a:accent6>
        <a:srgbClr val="D8EAE9"/>
      </a:accent6>
      <a:hlink>
        <a:srgbClr val="000000"/>
      </a:hlink>
      <a:folHlink>
        <a:srgbClr val="000000"/>
      </a:folHlink>
    </a:clrScheme>
    <a:fontScheme name="MAU">
      <a:majorFont>
        <a:latin typeface="Arial"/>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Arial"/>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MAU — Svenska">
  <a:themeElements>
    <a:clrScheme name="MAU">
      <a:dk1>
        <a:srgbClr val="000000"/>
      </a:dk1>
      <a:lt1>
        <a:sysClr val="window" lastClr="FFFFFF"/>
      </a:lt1>
      <a:dk2>
        <a:srgbClr val="60646C"/>
      </a:dk2>
      <a:lt2>
        <a:srgbClr val="E2E5E5"/>
      </a:lt2>
      <a:accent1>
        <a:srgbClr val="DA0123"/>
      </a:accent1>
      <a:accent2>
        <a:srgbClr val="342664"/>
      </a:accent2>
      <a:accent3>
        <a:srgbClr val="16A191"/>
      </a:accent3>
      <a:accent4>
        <a:srgbClr val="FEDC09"/>
      </a:accent4>
      <a:accent5>
        <a:srgbClr val="D8D4E7"/>
      </a:accent5>
      <a:accent6>
        <a:srgbClr val="D8EAE9"/>
      </a:accent6>
      <a:hlink>
        <a:srgbClr val="000000"/>
      </a:hlink>
      <a:folHlink>
        <a:srgbClr val="000000"/>
      </a:folHlink>
    </a:clrScheme>
    <a:fontScheme name="MAU">
      <a:majorFont>
        <a:latin typeface="Arial"/>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Arial"/>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MAU — Svenska">
  <a:themeElements>
    <a:clrScheme name="MAU">
      <a:dk1>
        <a:srgbClr val="000000"/>
      </a:dk1>
      <a:lt1>
        <a:sysClr val="window" lastClr="FFFFFF"/>
      </a:lt1>
      <a:dk2>
        <a:srgbClr val="60646C"/>
      </a:dk2>
      <a:lt2>
        <a:srgbClr val="E2E5E5"/>
      </a:lt2>
      <a:accent1>
        <a:srgbClr val="DA0123"/>
      </a:accent1>
      <a:accent2>
        <a:srgbClr val="342664"/>
      </a:accent2>
      <a:accent3>
        <a:srgbClr val="16A191"/>
      </a:accent3>
      <a:accent4>
        <a:srgbClr val="FEDC09"/>
      </a:accent4>
      <a:accent5>
        <a:srgbClr val="D8D4E7"/>
      </a:accent5>
      <a:accent6>
        <a:srgbClr val="D8EAE9"/>
      </a:accent6>
      <a:hlink>
        <a:srgbClr val="000000"/>
      </a:hlink>
      <a:folHlink>
        <a:srgbClr val="000000"/>
      </a:folHlink>
    </a:clrScheme>
    <a:fontScheme name="MAU">
      <a:majorFont>
        <a:latin typeface="Arial"/>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Arial"/>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U-PPT_SV_4-3 [Read-Only]" id="{4A287356-9C97-43A2-96AB-B72CD82DAF66}" vid="{F97B0F2E-4B99-47C7-A071-BA3D5924A446}"/>
    </a:ext>
  </a:extLst>
</a:theme>
</file>

<file path=ppt/theme/theme4.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MAU — Svenska">
  <a:themeElements>
    <a:clrScheme name="MAU">
      <a:dk1>
        <a:srgbClr val="000000"/>
      </a:dk1>
      <a:lt1>
        <a:sysClr val="window" lastClr="FFFFFF"/>
      </a:lt1>
      <a:dk2>
        <a:srgbClr val="60646C"/>
      </a:dk2>
      <a:lt2>
        <a:srgbClr val="E2E5E5"/>
      </a:lt2>
      <a:accent1>
        <a:srgbClr val="DA0123"/>
      </a:accent1>
      <a:accent2>
        <a:srgbClr val="342664"/>
      </a:accent2>
      <a:accent3>
        <a:srgbClr val="16A191"/>
      </a:accent3>
      <a:accent4>
        <a:srgbClr val="FEDC09"/>
      </a:accent4>
      <a:accent5>
        <a:srgbClr val="D8D4E7"/>
      </a:accent5>
      <a:accent6>
        <a:srgbClr val="D8EAE9"/>
      </a:accent6>
      <a:hlink>
        <a:srgbClr val="000000"/>
      </a:hlink>
      <a:folHlink>
        <a:srgbClr val="000000"/>
      </a:folHlink>
    </a:clrScheme>
    <a:fontScheme name="MAU">
      <a:majorFont>
        <a:latin typeface="Arial"/>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Arial"/>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MAU — Svenska">
  <a:themeElements>
    <a:clrScheme name="MAU">
      <a:dk1>
        <a:srgbClr val="000000"/>
      </a:dk1>
      <a:lt1>
        <a:sysClr val="window" lastClr="FFFFFF"/>
      </a:lt1>
      <a:dk2>
        <a:srgbClr val="60646C"/>
      </a:dk2>
      <a:lt2>
        <a:srgbClr val="E2E5E5"/>
      </a:lt2>
      <a:accent1>
        <a:srgbClr val="DA0123"/>
      </a:accent1>
      <a:accent2>
        <a:srgbClr val="342664"/>
      </a:accent2>
      <a:accent3>
        <a:srgbClr val="16A191"/>
      </a:accent3>
      <a:accent4>
        <a:srgbClr val="FEDC09"/>
      </a:accent4>
      <a:accent5>
        <a:srgbClr val="D8D4E7"/>
      </a:accent5>
      <a:accent6>
        <a:srgbClr val="D8EAE9"/>
      </a:accent6>
      <a:hlink>
        <a:srgbClr val="000000"/>
      </a:hlink>
      <a:folHlink>
        <a:srgbClr val="000000"/>
      </a:folHlink>
    </a:clrScheme>
    <a:fontScheme name="MAU">
      <a:majorFont>
        <a:latin typeface="Arial"/>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Arial"/>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D6054340A57C64CBE732C14CBE858AB" ma:contentTypeVersion="0" ma:contentTypeDescription="Skapa ett nytt dokument." ma:contentTypeScope="" ma:versionID="6951f95d5573e9f9836df7269893d696">
  <xsd:schema xmlns:xsd="http://www.w3.org/2001/XMLSchema" xmlns:xs="http://www.w3.org/2001/XMLSchema" xmlns:p="http://schemas.microsoft.com/office/2006/metadata/properties" targetNamespace="http://schemas.microsoft.com/office/2006/metadata/properties" ma:root="true" ma:fieldsID="43bfdcb690c3ebc70bad907f45b37ae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2264F1-40EF-4223-A6BE-3A302FECC224}">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6FFAD10-3068-4011-9AFC-6D9D7EF74FA8}">
  <ds:schemaRefs>
    <ds:schemaRef ds:uri="http://schemas.microsoft.com/sharepoint/v3/contenttype/forms"/>
  </ds:schemaRefs>
</ds:datastoreItem>
</file>

<file path=customXml/itemProps3.xml><?xml version="1.0" encoding="utf-8"?>
<ds:datastoreItem xmlns:ds="http://schemas.openxmlformats.org/officeDocument/2006/customXml" ds:itemID="{48CF384D-C706-4C33-A62A-20EB3D0D0B2B}">
  <ds:schemaRefs>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schemas.microsoft.com/office/2006/metadata/properties"/>
    <ds:schemaRef ds:uri="http://purl.org/dc/terms/"/>
    <ds:schemaRef ds:uri="http://purl.org/dc/elements/1.1/"/>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TotalTime>
  <Words>6638</Words>
  <Application>Microsoft Office PowerPoint</Application>
  <PresentationFormat>Bildspel på skärmen (4:3)</PresentationFormat>
  <Paragraphs>858</Paragraphs>
  <Slides>37</Slides>
  <Notes>29</Notes>
  <HiddenSlides>0</HiddenSlides>
  <MMClips>0</MMClips>
  <ScaleCrop>false</ScaleCrop>
  <HeadingPairs>
    <vt:vector size="4" baseType="variant">
      <vt:variant>
        <vt:lpstr>Tema</vt:lpstr>
      </vt:variant>
      <vt:variant>
        <vt:i4>6</vt:i4>
      </vt:variant>
      <vt:variant>
        <vt:lpstr>Bildrubriker</vt:lpstr>
      </vt:variant>
      <vt:variant>
        <vt:i4>37</vt:i4>
      </vt:variant>
    </vt:vector>
  </HeadingPairs>
  <TitlesOfParts>
    <vt:vector size="43" baseType="lpstr">
      <vt:lpstr>MAU — Svenska</vt:lpstr>
      <vt:lpstr>1_MAU — Svenska</vt:lpstr>
      <vt:lpstr>2_MAU — Svenska</vt:lpstr>
      <vt:lpstr>1_Office-tema</vt:lpstr>
      <vt:lpstr>3_MAU — Svenska</vt:lpstr>
      <vt:lpstr>4_MAU — Svenska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Olika vägar samma mål = examen</vt:lpstr>
      <vt:lpstr>Grundnivå</vt:lpstr>
      <vt:lpstr>PowerPoint-presentation</vt:lpstr>
      <vt:lpstr>PowerPoint-presentation</vt:lpstr>
      <vt:lpstr>PowerPoint-presentation</vt:lpstr>
      <vt:lpstr>   </vt:lpstr>
      <vt:lpstr>PowerPoint-presentation</vt:lpstr>
      <vt:lpstr>PowerPoint-presentation</vt:lpstr>
      <vt:lpstr>PowerPoint-presentation</vt:lpstr>
      <vt:lpstr>Olika vägar samma mål = examen</vt:lpstr>
      <vt:lpstr>Grundnivå</vt:lpstr>
      <vt:lpstr>  </vt:lpstr>
      <vt:lpstr>PowerPoint-presentation</vt:lpstr>
      <vt:lpstr>PowerPoint-presentation</vt:lpstr>
      <vt:lpstr>PowerPoint-presentation</vt:lpstr>
      <vt:lpstr>PowerPoint-presentation</vt:lpstr>
      <vt:lpstr>PowerPoint-presentation</vt:lpstr>
      <vt:lpstr>Urval grundnivå</vt:lpstr>
      <vt:lpstr>PowerPoint-presentation</vt:lpstr>
      <vt:lpstr>Planering: Vad – Hur – När</vt:lpstr>
      <vt:lpstr>Graden av förvirring/ vägledningsbehov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Malmö högskola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Joakim Cao</dc:creator>
  <cp:lastModifiedBy>Joakim Cao</cp:lastModifiedBy>
  <cp:revision>4</cp:revision>
  <cp:lastPrinted>2019-02-27T14:18:23Z</cp:lastPrinted>
  <dcterms:created xsi:type="dcterms:W3CDTF">2018-11-13T09:12:13Z</dcterms:created>
  <dcterms:modified xsi:type="dcterms:W3CDTF">2021-03-17T07:46:22Z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0x0101005D6054340A57C64CBE732C14CBE858AB</vt:lpwstr>
  </property>
</Properties>
</file>